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9" r:id="rId4"/>
  </p:sldMasterIdLst>
  <p:notesMasterIdLst>
    <p:notesMasterId r:id="rId26"/>
  </p:notesMasterIdLst>
  <p:handoutMasterIdLst>
    <p:handoutMasterId r:id="rId27"/>
  </p:handoutMasterIdLst>
  <p:sldIdLst>
    <p:sldId id="811" r:id="rId5"/>
    <p:sldId id="816" r:id="rId6"/>
    <p:sldId id="818" r:id="rId7"/>
    <p:sldId id="942" r:id="rId8"/>
    <p:sldId id="1075" r:id="rId9"/>
    <p:sldId id="1076" r:id="rId10"/>
    <p:sldId id="1079" r:id="rId11"/>
    <p:sldId id="1080" r:id="rId12"/>
    <p:sldId id="1081" r:id="rId13"/>
    <p:sldId id="1077" r:id="rId14"/>
    <p:sldId id="1078" r:id="rId15"/>
    <p:sldId id="1085" r:id="rId16"/>
    <p:sldId id="1043" r:id="rId17"/>
    <p:sldId id="1082" r:id="rId18"/>
    <p:sldId id="1083" r:id="rId19"/>
    <p:sldId id="1086" r:id="rId20"/>
    <p:sldId id="1087" r:id="rId21"/>
    <p:sldId id="1088" r:id="rId22"/>
    <p:sldId id="1084" r:id="rId23"/>
    <p:sldId id="1050" r:id="rId24"/>
    <p:sldId id="869" r:id="rId25"/>
  </p:sldIdLst>
  <p:sldSz cx="12192000" cy="6858000"/>
  <p:notesSz cx="7104063" cy="10234613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Segoe UI" panose="020B0502040204020203" pitchFamily="34" charset="0"/>
      <p:regular r:id="rId36"/>
      <p:bold r:id="rId37"/>
      <p:italic r:id="rId38"/>
      <p:boldItalic r:id="rId39"/>
    </p:embeddedFont>
    <p:embeddedFont>
      <p:font typeface="Segoe UI Light" panose="020B0502040204020203" pitchFamily="34" charset="0"/>
      <p:regular r:id="rId40"/>
      <p:italic r:id="rId41"/>
    </p:embeddedFont>
  </p:embeddedFontLst>
  <p:custDataLst>
    <p:tags r:id="rId42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7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Stéphane GOBIN" initials="" lastIdx="0" clrIdx="6"/>
  <p:cmAuthor id="1" name="Sarah BOUTER" initials="SB" lastIdx="9" clrIdx="0">
    <p:extLst>
      <p:ext uri="{19B8F6BF-5375-455C-9EA6-DF929625EA0E}">
        <p15:presenceInfo xmlns:p15="http://schemas.microsoft.com/office/powerpoint/2012/main" userId="S-1-5-21-1801674531-1897051121-839522115-8424" providerId="AD"/>
      </p:ext>
    </p:extLst>
  </p:cmAuthor>
  <p:cmAuthor id="2" name="Thierry RICHARD" initials="TR" lastIdx="1" clrIdx="1">
    <p:extLst>
      <p:ext uri="{19B8F6BF-5375-455C-9EA6-DF929625EA0E}">
        <p15:presenceInfo xmlns:p15="http://schemas.microsoft.com/office/powerpoint/2012/main" userId="Thierry RICHARD" providerId="None"/>
      </p:ext>
    </p:extLst>
  </p:cmAuthor>
  <p:cmAuthor id="3" name="RICHARD Thierry Admin" initials="RTA" lastIdx="3" clrIdx="2">
    <p:extLst>
      <p:ext uri="{19B8F6BF-5375-455C-9EA6-DF929625EA0E}">
        <p15:presenceInfo xmlns:p15="http://schemas.microsoft.com/office/powerpoint/2012/main" userId="RICHARD Thierry Admin" providerId="None"/>
      </p:ext>
    </p:extLst>
  </p:cmAuthor>
  <p:cmAuthor id="4" name="Barthe, Karine (EXT - FR/Lannion)" initials="BK(F" lastIdx="1" clrIdx="3">
    <p:extLst>
      <p:ext uri="{19B8F6BF-5375-455C-9EA6-DF929625EA0E}">
        <p15:presenceInfo xmlns:p15="http://schemas.microsoft.com/office/powerpoint/2012/main" userId="Barthe, Karine (EXT - FR/Lannion)" providerId="None"/>
      </p:ext>
    </p:extLst>
  </p:cmAuthor>
  <p:cmAuthor id="5" name="Sabrina Kuhn" initials="SK" lastIdx="10" clrIdx="4">
    <p:extLst>
      <p:ext uri="{19B8F6BF-5375-455C-9EA6-DF929625EA0E}">
        <p15:presenceInfo xmlns:p15="http://schemas.microsoft.com/office/powerpoint/2012/main" userId="S-1-5-21-1801674531-1897051121-839522115-20220" providerId="AD"/>
      </p:ext>
    </p:extLst>
  </p:cmAuthor>
  <p:cmAuthor id="6" name="Emilie VILLETORTE" initials="EV" lastIdx="1" clrIdx="5">
    <p:extLst>
      <p:ext uri="{19B8F6BF-5375-455C-9EA6-DF929625EA0E}">
        <p15:presenceInfo xmlns:p15="http://schemas.microsoft.com/office/powerpoint/2012/main" userId="S::evilletorte@eni.fr::60a890f2-81d8-4a9a-b988-47c91ea199b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B258"/>
    <a:srgbClr val="011F39"/>
    <a:srgbClr val="FFFFFF"/>
    <a:srgbClr val="AAD23B"/>
    <a:srgbClr val="016B9F"/>
    <a:srgbClr val="4AA5B7"/>
    <a:srgbClr val="3B518E"/>
    <a:srgbClr val="06516F"/>
    <a:srgbClr val="144A7F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77320" autoAdjust="0"/>
  </p:normalViewPr>
  <p:slideViewPr>
    <p:cSldViewPr snapToGrid="0">
      <p:cViewPr varScale="1">
        <p:scale>
          <a:sx n="61" d="100"/>
          <a:sy n="61" d="100"/>
        </p:scale>
        <p:origin x="1382" y="34"/>
      </p:cViewPr>
      <p:guideLst>
        <p:guide orient="horz" pos="2160"/>
        <p:guide pos="3840"/>
        <p:guide pos="27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7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42" Type="http://schemas.openxmlformats.org/officeDocument/2006/relationships/tags" Target="tags/tag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1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7A8EB9EB-B186-4F9A-9F85-BBB1D65C7589}" type="datetimeFigureOut">
              <a:rPr lang="fr-FR" smtClean="0">
                <a:latin typeface="Segoe UI" panose="020B0502040204020203" pitchFamily="34" charset="0"/>
              </a:rPr>
              <a:t>04/10/2023</a:t>
            </a:fld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2611C90E-7C5C-4FC7-8E56-A2E921698B81}" type="slidenum">
              <a:rPr lang="fr-FR" smtClean="0">
                <a:latin typeface="Segoe UI" panose="020B0502040204020203" pitchFamily="34" charset="0"/>
              </a:rPr>
              <a:t>‹N°›</a:t>
            </a:fld>
            <a:endParaRPr lang="fr-FR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908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>
                <a:latin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>
                <a:latin typeface="Segoe UI" panose="020B0502040204020203" pitchFamily="34" charset="0"/>
              </a:defRPr>
            </a:lvl1pPr>
          </a:lstStyle>
          <a:p>
            <a:fld id="{E63BDECB-E14E-459C-896C-A883D5960C42}" type="datetimeFigureOut">
              <a:rPr lang="fr-FR" smtClean="0"/>
              <a:pPr/>
              <a:t>04/10/2023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>
                <a:latin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>
                <a:latin typeface="Segoe UI" panose="020B0502040204020203" pitchFamily="34" charset="0"/>
              </a:defRPr>
            </a:lvl1pPr>
          </a:lstStyle>
          <a:p>
            <a:fld id="{00CA5B4E-61E0-4854-9785-88AF627D622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8058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72716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Voici un lien qui explique pourquoi il faut utiliser </a:t>
            </a:r>
            <a:r>
              <a:rPr lang="fr-FR" sz="1200" u="none" dirty="0">
                <a:solidFill>
                  <a:srgbClr val="011F39"/>
                </a:solidFill>
                <a:effectLst/>
                <a:latin typeface="Consolas" panose="020B0609020204030204" pitchFamily="49" charset="0"/>
              </a:rPr>
              <a:t>AntPathRequestMatcher </a:t>
            </a:r>
            <a:r>
              <a:rPr lang="fr-FR" dirty="0"/>
              <a:t>pour éviter l’erreur : https://spring.io/security/cve-2023-34035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Dans le cas d’une application Spring MVC – utilisation de </a:t>
            </a:r>
            <a:r>
              <a:rPr lang="fr-FR" dirty="0" err="1"/>
              <a:t>MVCRequestMatcher</a:t>
            </a:r>
            <a:endParaRPr lang="fr-FR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Dans le cas d’une API </a:t>
            </a:r>
            <a:r>
              <a:rPr lang="fr-FR" dirty="0">
                <a:sym typeface="Wingdings" panose="05000000000000000000" pitchFamily="2" charset="2"/>
              </a:rPr>
              <a:t> utilisation de </a:t>
            </a:r>
            <a:r>
              <a:rPr lang="fr-FR" sz="1200" u="none" dirty="0">
                <a:solidFill>
                  <a:srgbClr val="011F39"/>
                </a:solidFill>
                <a:effectLst/>
                <a:latin typeface="Consolas" panose="020B0609020204030204" pitchFamily="49" charset="0"/>
              </a:rPr>
              <a:t>AntPathRequestMatcher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Mais dans l’idéal, il faut privilégier de mettre toute son API en sécurisée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800" u="none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0774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1647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84942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7864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560" lvl="1" indent="0">
              <a:spcBef>
                <a:spcPts val="1001"/>
              </a:spcBef>
              <a:buClr>
                <a:srgbClr val="004358"/>
              </a:buClr>
              <a:buFont typeface="Arial"/>
              <a:buNone/>
            </a:pPr>
            <a:endParaRPr lang="fr-FR" spc="-1" dirty="0">
              <a:solidFill>
                <a:srgbClr val="343642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230400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5510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fr-FR" b="0" i="0" noProof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Classes Java compilées : Le </a:t>
            </a:r>
            <a:r>
              <a:rPr lang="fr-FR" b="0" i="0" noProof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bytecode</a:t>
            </a:r>
            <a:r>
              <a:rPr lang="fr-FR" b="0" i="0" noProof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des classes Java de l’application</a:t>
            </a:r>
          </a:p>
          <a:p>
            <a:pPr algn="l">
              <a:buFont typeface="+mj-lt"/>
              <a:buAutoNum type="arabicPeriod"/>
            </a:pPr>
            <a:endParaRPr lang="fr-FR" sz="1200" b="0" i="0" noProof="0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fr-FR" sz="1200" dirty="0">
                <a:solidFill>
                  <a:srgbClr val="011F39"/>
                </a:solidFill>
                <a:latin typeface="Consolas" panose="020B0609020204030204" pitchFamily="49" charset="0"/>
              </a:rPr>
              <a:t>Bibliothèques tierces </a:t>
            </a:r>
            <a:r>
              <a:rPr lang="fr-FR" b="0" i="0" noProof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fr-FR" dirty="0"/>
              <a:t>bibliothèques Java externes (fichiers JAR) utilisées par l'application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fr-FR" b="0" i="0" noProof="0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b="0" i="0" noProof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META-INF: </a:t>
            </a:r>
            <a:r>
              <a:rPr lang="fr-FR" dirty="0"/>
              <a:t>répertoire qui contient des informations de métadonnées sur le fichier JAR. Le fichier MANIFEST.MF </a:t>
            </a:r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 définit les attributs et les configurations du JAR, y compris la classe principale (le point d'entrée de l'application) et les informations de version.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fr-FR" b="0" i="0" noProof="0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fr-FR" b="0" i="0" noProof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Ressources complémentaires : fichier de configuration de l’application, de </a:t>
            </a:r>
            <a:r>
              <a:rPr lang="fr-FR" b="0" i="0" noProof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properties</a:t>
            </a:r>
            <a:r>
              <a:rPr lang="fr-FR" b="0" i="0" noProof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… </a:t>
            </a:r>
            <a:r>
              <a:rPr lang="fr-FR" b="0" i="0" noProof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 nécessaires à l’application</a:t>
            </a:r>
            <a:endParaRPr lang="fr-FR" b="0" i="0" noProof="0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fr-FR" noProof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19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fr-FR" b="0" i="0" noProof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META-INF : </a:t>
            </a:r>
            <a:r>
              <a:rPr lang="fr-FR" dirty="0"/>
              <a:t>répertoire contient des informations de métadonnées sur le fichier WAR et peut inclure le fichier MANIFEST.MF.</a:t>
            </a:r>
            <a:endParaRPr lang="fr-FR" b="0" i="0" noProof="0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>
              <a:buFont typeface="+mj-lt"/>
              <a:buAutoNum type="arabicPeriod"/>
            </a:pPr>
            <a:endParaRPr lang="fr-FR" sz="1200" b="0" i="0" noProof="0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fr-FR" sz="1200" dirty="0">
                <a:solidFill>
                  <a:srgbClr val="011F39"/>
                </a:solidFill>
                <a:latin typeface="Consolas" panose="020B0609020204030204" pitchFamily="49" charset="0"/>
              </a:rPr>
              <a:t>WEB-INF : répertoire contenant des </a:t>
            </a:r>
            <a:r>
              <a:rPr lang="fr-FR" dirty="0"/>
              <a:t>fichiers de configuration et des ressources qui restent côté serveur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fr-FR" b="0" i="0" noProof="0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777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Par défaut votre JAR s’appellerait 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nom_projet_sous_IDE-0.0.1-SNAPSHOT.jar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Correspond au nom du projet sous IDE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Suivi du numéro de version par défaut dans </a:t>
            </a:r>
            <a:r>
              <a:rPr lang="fr-FR" dirty="0" err="1"/>
              <a:t>build.gradle</a:t>
            </a:r>
            <a:r>
              <a:rPr lang="fr-FR" dirty="0"/>
              <a:t> : </a:t>
            </a:r>
            <a:r>
              <a:rPr lang="fr-FR" sz="1800" i="1" dirty="0">
                <a:solidFill>
                  <a:srgbClr val="555555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fr-F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'0.0.1-SNAPSHOT'</a:t>
            </a:r>
            <a:endParaRPr lang="fr-F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9103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946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9447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11F3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dirty="0">
                <a:solidFill>
                  <a:srgbClr val="011F39"/>
                </a:solidFill>
              </a:rPr>
              <a:t>Il faut déclarer dans </a:t>
            </a:r>
            <a:r>
              <a:rPr lang="fr-FR" sz="1200" dirty="0" err="1">
                <a:solidFill>
                  <a:srgbClr val="011F39"/>
                </a:solidFill>
              </a:rPr>
              <a:t>build.gradle</a:t>
            </a:r>
            <a:r>
              <a:rPr lang="fr-FR" sz="1200" dirty="0">
                <a:solidFill>
                  <a:srgbClr val="011F39"/>
                </a:solidFill>
              </a:rPr>
              <a:t> :</a:t>
            </a:r>
          </a:p>
          <a:p>
            <a:pPr marL="800100" marR="0" lvl="1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11F3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 </a:t>
            </a:r>
            <a:r>
              <a:rPr lang="fr-FR" sz="1200" dirty="0">
                <a:solidFill>
                  <a:srgbClr val="2A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</a:t>
            </a:r>
            <a:r>
              <a:rPr lang="fr-FR" sz="1200" dirty="0" err="1">
                <a:solidFill>
                  <a:srgbClr val="2A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war</a:t>
            </a:r>
            <a:r>
              <a:rPr lang="fr-FR" sz="1200" dirty="0">
                <a:solidFill>
                  <a:srgbClr val="2A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’ </a:t>
            </a:r>
            <a:r>
              <a:rPr lang="fr-FR" sz="1200" dirty="0">
                <a:solidFill>
                  <a:srgbClr val="2A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pour que </a:t>
            </a:r>
            <a:r>
              <a:rPr lang="fr-FR" sz="1200" dirty="0" err="1">
                <a:solidFill>
                  <a:srgbClr val="2A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Gradle</a:t>
            </a:r>
            <a:r>
              <a:rPr lang="fr-FR" sz="1200" dirty="0">
                <a:solidFill>
                  <a:srgbClr val="2A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lance la commande de création d’un WAR</a:t>
            </a:r>
          </a:p>
          <a:p>
            <a:pPr marL="800100" marR="0" lvl="1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11F3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>
                <a:solidFill>
                  <a:srgbClr val="011F39"/>
                </a:solidFill>
              </a:rPr>
              <a:t>Configurer le numéro de version du projet </a:t>
            </a:r>
            <a:r>
              <a:rPr lang="fr-FR" dirty="0">
                <a:solidFill>
                  <a:srgbClr val="011F39"/>
                </a:solidFill>
                <a:sym typeface="Wingdings" panose="05000000000000000000" pitchFamily="2" charset="2"/>
              </a:rPr>
              <a:t> pour gérer les différents livrables</a:t>
            </a: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Ajouter le starter pour l’exécution dans un serveur Web Java :</a:t>
            </a:r>
          </a:p>
          <a:p>
            <a:pPr marL="1257300" marR="0" lvl="2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11F3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providedRuntime</a:t>
            </a:r>
            <a:r>
              <a:rPr lang="fr-F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fr-FR" sz="1200" dirty="0">
                <a:solidFill>
                  <a:srgbClr val="2A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'</a:t>
            </a:r>
            <a:r>
              <a:rPr lang="fr-FR" sz="1200" dirty="0" err="1">
                <a:solidFill>
                  <a:srgbClr val="2A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org.springframework.boot:spring-boot-starter-tomcat</a:t>
            </a:r>
            <a:r>
              <a:rPr lang="fr-FR" sz="1200" dirty="0">
                <a:solidFill>
                  <a:srgbClr val="2A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'</a:t>
            </a:r>
            <a:endParaRPr lang="fr-F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11F39"/>
                </a:solidFill>
              </a:rPr>
              <a:t>Le starter est déclaré pour Tomcat car Spring Boot l’utilise par défaut</a:t>
            </a:r>
          </a:p>
          <a:p>
            <a:pPr marL="1257300" lvl="2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11F39"/>
                </a:solidFill>
              </a:rPr>
              <a:t>Il fonctionne pour tous les serveurs Web Java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02602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56971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65776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COUV SLIDE">
    <p:bg>
      <p:bgPr>
        <a:solidFill>
          <a:srgbClr val="22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689099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168774"/>
            <a:ext cx="9144000" cy="165576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E538FD0F-57FB-48AB-B25B-B9AEB2B093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5657" y="5704514"/>
            <a:ext cx="831820" cy="8318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116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COUV SLIDE">
    <p:bg>
      <p:bgPr>
        <a:solidFill>
          <a:srgbClr val="3B5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689099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168774"/>
            <a:ext cx="9144000" cy="165576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E538FD0F-57FB-48AB-B25B-B9AEB2B093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5657" y="5704514"/>
            <a:ext cx="831820" cy="8318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269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UV SLIDE BL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689099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222933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168774"/>
            <a:ext cx="9144000" cy="165576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4905F83-6224-42D1-9773-417C783202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5657" y="5824536"/>
            <a:ext cx="831821" cy="8318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111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58D67CB-3D42-459B-9239-7A5DBB57DD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4CD37DFD-DBDA-4BDA-9060-2DA6AD4013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883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que 11">
            <a:extLst>
              <a:ext uri="{FF2B5EF4-FFF2-40B4-BE49-F238E27FC236}">
                <a16:creationId xmlns:a16="http://schemas.microsoft.com/office/drawing/2014/main" id="{394100EE-EC43-469D-8B81-86937495DB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304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2FEC1E22-CB41-4D08-9AB7-FD5BE57DB84E}"/>
              </a:ext>
            </a:extLst>
          </p:cNvPr>
          <p:cNvGrpSpPr/>
          <p:nvPr userDrawn="1"/>
        </p:nvGrpSpPr>
        <p:grpSpPr>
          <a:xfrm>
            <a:off x="0" y="7022130"/>
            <a:ext cx="3013379" cy="324495"/>
            <a:chOff x="2411233" y="2460991"/>
            <a:chExt cx="7675165" cy="82649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634FFA7-A9EF-4270-9C94-D41D7FD2BCC7}"/>
                </a:ext>
              </a:extLst>
            </p:cNvPr>
            <p:cNvSpPr/>
            <p:nvPr/>
          </p:nvSpPr>
          <p:spPr>
            <a:xfrm>
              <a:off x="2411233" y="2460994"/>
              <a:ext cx="826495" cy="826495"/>
            </a:xfrm>
            <a:prstGeom prst="rect">
              <a:avLst/>
            </a:prstGeom>
            <a:solidFill>
              <a:srgbClr val="01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9921BEF-5575-4FEE-85A8-095CFB9C4970}"/>
                </a:ext>
              </a:extLst>
            </p:cNvPr>
            <p:cNvSpPr/>
            <p:nvPr/>
          </p:nvSpPr>
          <p:spPr>
            <a:xfrm>
              <a:off x="3552678" y="2460994"/>
              <a:ext cx="826495" cy="826495"/>
            </a:xfrm>
            <a:prstGeom prst="rect">
              <a:avLst/>
            </a:prstGeom>
            <a:solidFill>
              <a:srgbClr val="3B5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54D7B07-4171-4E41-90F2-05A34931EE0D}"/>
                </a:ext>
              </a:extLst>
            </p:cNvPr>
            <p:cNvSpPr/>
            <p:nvPr/>
          </p:nvSpPr>
          <p:spPr>
            <a:xfrm>
              <a:off x="4694123" y="2460994"/>
              <a:ext cx="826495" cy="826495"/>
            </a:xfrm>
            <a:prstGeom prst="rect">
              <a:avLst/>
            </a:prstGeom>
            <a:solidFill>
              <a:srgbClr val="95B2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CAF220C-579F-449D-89CB-702A9844192A}"/>
                </a:ext>
              </a:extLst>
            </p:cNvPr>
            <p:cNvSpPr/>
            <p:nvPr/>
          </p:nvSpPr>
          <p:spPr>
            <a:xfrm>
              <a:off x="5835568" y="2460993"/>
              <a:ext cx="826495" cy="826495"/>
            </a:xfrm>
            <a:prstGeom prst="rect">
              <a:avLst/>
            </a:prstGeom>
            <a:solidFill>
              <a:srgbClr val="AAD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A1FEC04-9882-44FF-9D2E-14A90AB234A9}"/>
                </a:ext>
              </a:extLst>
            </p:cNvPr>
            <p:cNvSpPr/>
            <p:nvPr/>
          </p:nvSpPr>
          <p:spPr>
            <a:xfrm>
              <a:off x="6977013" y="2460993"/>
              <a:ext cx="826495" cy="826495"/>
            </a:xfrm>
            <a:prstGeom prst="rect">
              <a:avLst/>
            </a:prstGeom>
            <a:solidFill>
              <a:srgbClr val="4AA5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FFA532-EF18-4DD7-8996-901694372F23}"/>
                </a:ext>
              </a:extLst>
            </p:cNvPr>
            <p:cNvSpPr/>
            <p:nvPr/>
          </p:nvSpPr>
          <p:spPr>
            <a:xfrm>
              <a:off x="8118458" y="2460992"/>
              <a:ext cx="826495" cy="826495"/>
            </a:xfrm>
            <a:prstGeom prst="rect">
              <a:avLst/>
            </a:prstGeom>
            <a:solidFill>
              <a:srgbClr val="016B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056ECF8-5A1A-4331-A5CC-4160C7283752}"/>
                </a:ext>
              </a:extLst>
            </p:cNvPr>
            <p:cNvSpPr/>
            <p:nvPr/>
          </p:nvSpPr>
          <p:spPr>
            <a:xfrm>
              <a:off x="9259903" y="2460991"/>
              <a:ext cx="826495" cy="826495"/>
            </a:xfrm>
            <a:prstGeom prst="rect">
              <a:avLst/>
            </a:pr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custDataLst>
      <p:tags r:id="rId8"/>
    </p:custDataLst>
    <p:extLst>
      <p:ext uri="{BB962C8B-B14F-4D97-AF65-F5344CB8AC3E}">
        <p14:creationId xmlns:p14="http://schemas.microsoft.com/office/powerpoint/2010/main" val="434602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26" r:id="rId2"/>
    <p:sldLayoutId id="2147483723" r:id="rId3"/>
    <p:sldLayoutId id="2147483701" r:id="rId4"/>
    <p:sldLayoutId id="2147483702" r:id="rId5"/>
    <p:sldLayoutId id="2147483724" r:id="rId6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F265574-43AB-41F0-A41B-29676FE664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E4085B9-204F-4210-8395-B413A38539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7780"/>
          <a:stretch/>
        </p:blipFill>
        <p:spPr>
          <a:xfrm>
            <a:off x="1" y="0"/>
            <a:ext cx="3470988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3819525" y="2235200"/>
            <a:ext cx="8017952" cy="2387600"/>
          </a:xfrm>
          <a:noFill/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0" strike="noStrike" spc="-1" dirty="0">
                <a:solidFill>
                  <a:srgbClr val="FFFFFF"/>
                </a:solidFill>
                <a:latin typeface="Segoe UI Light"/>
              </a:rPr>
              <a:t>Java </a:t>
            </a:r>
            <a:r>
              <a:rPr lang="fr-FR" sz="4400" b="0" strike="noStrike" spc="-1" dirty="0" err="1">
                <a:solidFill>
                  <a:srgbClr val="FFFFFF"/>
                </a:solidFill>
                <a:latin typeface="Segoe UI Light"/>
              </a:rPr>
              <a:t>Frameworks</a:t>
            </a:r>
            <a:br>
              <a:rPr lang="fr-FR" dirty="0">
                <a:solidFill>
                  <a:schemeClr val="bg1"/>
                </a:solidFill>
                <a:latin typeface="Segoe UI Light"/>
                <a:cs typeface="Segoe UI Light"/>
              </a:rPr>
            </a:br>
            <a:r>
              <a:rPr lang="fr-FR" dirty="0">
                <a:solidFill>
                  <a:srgbClr val="AAD23B"/>
                </a:solidFill>
                <a:latin typeface="Segoe UI Light"/>
                <a:cs typeface="Segoe UI Light"/>
              </a:rPr>
              <a:t>Module 10 – Déploiement</a:t>
            </a:r>
            <a:endParaRPr lang="fr-FR" dirty="0">
              <a:solidFill>
                <a:srgbClr val="AAD23B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203AEC74-3337-41FF-811E-15C4E7D8E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5657" y="5704514"/>
            <a:ext cx="831820" cy="83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0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Frameworls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Déploiement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1218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Création d’un JAR exécutable avec Spring Boot</a:t>
            </a:r>
          </a:p>
        </p:txBody>
      </p:sp>
    </p:spTree>
    <p:extLst>
      <p:ext uri="{BB962C8B-B14F-4D97-AF65-F5344CB8AC3E}">
        <p14:creationId xmlns:p14="http://schemas.microsoft.com/office/powerpoint/2010/main" val="344147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7039B82E-248A-E9BB-B359-FE75DAA2329F}"/>
              </a:ext>
            </a:extLst>
          </p:cNvPr>
          <p:cNvSpPr txBox="1">
            <a:spLocks/>
          </p:cNvSpPr>
          <p:nvPr/>
        </p:nvSpPr>
        <p:spPr>
          <a:xfrm>
            <a:off x="3506875" y="1316959"/>
            <a:ext cx="8330938" cy="481561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011F39"/>
                </a:solidFill>
              </a:rPr>
              <a:t>Possible de créer un </a:t>
            </a:r>
            <a:r>
              <a:rPr lang="fr-FR" sz="2400" dirty="0">
                <a:solidFill>
                  <a:srgbClr val="95B258"/>
                </a:solidFill>
              </a:rPr>
              <a:t>JAR exécutable </a:t>
            </a:r>
            <a:r>
              <a:rPr lang="fr-FR" sz="2400" dirty="0">
                <a:solidFill>
                  <a:srgbClr val="011F39"/>
                </a:solidFill>
              </a:rPr>
              <a:t>avec Spring Boot</a:t>
            </a: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Dans </a:t>
            </a:r>
            <a:r>
              <a:rPr lang="fr-FR" sz="2400" dirty="0" err="1">
                <a:solidFill>
                  <a:srgbClr val="011F39"/>
                </a:solidFill>
              </a:rPr>
              <a:t>build.gradle</a:t>
            </a:r>
            <a:r>
              <a:rPr lang="fr-FR" sz="2400" dirty="0">
                <a:solidFill>
                  <a:srgbClr val="011F39"/>
                </a:solidFill>
              </a:rPr>
              <a:t> :</a:t>
            </a:r>
            <a:endParaRPr lang="fr-FR" sz="3200" dirty="0">
              <a:solidFill>
                <a:srgbClr val="011F39"/>
              </a:solidFill>
            </a:endParaRP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Les 2 propriétés : </a:t>
            </a:r>
            <a:r>
              <a:rPr lang="fr-FR" dirty="0">
                <a:solidFill>
                  <a:srgbClr val="95B258"/>
                </a:solidFill>
              </a:rPr>
              <a:t>group</a:t>
            </a:r>
            <a:r>
              <a:rPr lang="fr-FR" dirty="0">
                <a:solidFill>
                  <a:srgbClr val="011F39"/>
                </a:solidFill>
              </a:rPr>
              <a:t> et </a:t>
            </a:r>
            <a:r>
              <a:rPr lang="fr-FR" dirty="0">
                <a:solidFill>
                  <a:srgbClr val="95B258"/>
                </a:solidFill>
              </a:rPr>
              <a:t>version</a:t>
            </a:r>
            <a:r>
              <a:rPr lang="fr-FR" dirty="0">
                <a:solidFill>
                  <a:srgbClr val="011F39"/>
                </a:solidFill>
              </a:rPr>
              <a:t> doivent être précisées</a:t>
            </a: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Elles indiquent le package racine et le numéro de version</a:t>
            </a: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dirty="0">
              <a:solidFill>
                <a:srgbClr val="011F39"/>
              </a:solidFill>
            </a:endParaRP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dirty="0">
              <a:solidFill>
                <a:srgbClr val="011F39"/>
              </a:solidFill>
            </a:endParaRP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Il faut ajouter un bloc </a:t>
            </a:r>
            <a:r>
              <a:rPr lang="fr-FR" dirty="0" err="1">
                <a:solidFill>
                  <a:srgbClr val="95B258"/>
                </a:solidFill>
              </a:rPr>
              <a:t>bootJar</a:t>
            </a:r>
            <a:r>
              <a:rPr lang="fr-FR" dirty="0">
                <a:solidFill>
                  <a:srgbClr val="011F39"/>
                </a:solidFill>
              </a:rPr>
              <a:t> pour préciser au minimum la </a:t>
            </a:r>
            <a:r>
              <a:rPr lang="fr-FR" dirty="0">
                <a:solidFill>
                  <a:srgbClr val="95B258"/>
                </a:solidFill>
              </a:rPr>
              <a:t>classe du « main »</a:t>
            </a:r>
          </a:p>
          <a:p>
            <a:pPr>
              <a:lnSpc>
                <a:spcPct val="120000"/>
              </a:lnSpc>
              <a:buClr>
                <a:srgbClr val="011F39"/>
              </a:buClr>
            </a:pPr>
            <a:endParaRPr lang="fr-FR" sz="2400" dirty="0">
              <a:solidFill>
                <a:srgbClr val="011F39"/>
              </a:solidFill>
            </a:endParaRPr>
          </a:p>
          <a:p>
            <a:pPr>
              <a:lnSpc>
                <a:spcPct val="120000"/>
              </a:lnSpc>
              <a:buClr>
                <a:srgbClr val="011F39"/>
              </a:buClr>
            </a:pPr>
            <a:endParaRPr lang="fr-FR" sz="2400" dirty="0">
              <a:solidFill>
                <a:srgbClr val="011F39"/>
              </a:solidFill>
            </a:endParaRP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011F39"/>
              </a:solidFill>
            </a:endParaRP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Puis utiliser </a:t>
            </a:r>
            <a:r>
              <a:rPr lang="fr-FR" sz="2400" dirty="0" err="1">
                <a:solidFill>
                  <a:srgbClr val="011F39"/>
                </a:solidFill>
              </a:rPr>
              <a:t>Gradle</a:t>
            </a:r>
            <a:r>
              <a:rPr lang="fr-FR" sz="2400" dirty="0">
                <a:solidFill>
                  <a:srgbClr val="011F39"/>
                </a:solidFill>
              </a:rPr>
              <a:t> pour générer le JAR avec « </a:t>
            </a:r>
            <a:r>
              <a:rPr lang="fr-FR" sz="2400" dirty="0" err="1">
                <a:solidFill>
                  <a:srgbClr val="95B258"/>
                </a:solidFill>
              </a:rPr>
              <a:t>bootJar</a:t>
            </a:r>
            <a:r>
              <a:rPr lang="fr-FR" sz="2400" dirty="0">
                <a:solidFill>
                  <a:srgbClr val="011F39"/>
                </a:solidFill>
              </a:rPr>
              <a:t> »</a:t>
            </a: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Le JAR exécutable, peut être lancé via la commande Java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Création d’un JAR exécutable avec Spring Boot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Déploiement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D70AA13-09B2-BCC5-87E0-F59F03AB27DE}"/>
              </a:ext>
            </a:extLst>
          </p:cNvPr>
          <p:cNvSpPr txBox="1"/>
          <p:nvPr/>
        </p:nvSpPr>
        <p:spPr>
          <a:xfrm>
            <a:off x="3506875" y="6062667"/>
            <a:ext cx="8330938" cy="366703"/>
          </a:xfrm>
          <a:prstGeom prst="rect">
            <a:avLst/>
          </a:prstGeom>
          <a:noFill/>
          <a:ln>
            <a:solidFill>
              <a:srgbClr val="011F39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Clr>
                <a:srgbClr val="011F39"/>
              </a:buClr>
            </a:pPr>
            <a:r>
              <a:rPr lang="fr-FR" sz="1600" dirty="0">
                <a:solidFill>
                  <a:srgbClr val="011F39"/>
                </a:solidFill>
                <a:latin typeface="Consolas" panose="020B0609020204030204" pitchFamily="49" charset="0"/>
              </a:rPr>
              <a:t>java -jar nom_du_fichier.jar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438ADE4-0A32-2D37-10CB-2B105C9E3F65}"/>
              </a:ext>
            </a:extLst>
          </p:cNvPr>
          <p:cNvSpPr txBox="1"/>
          <p:nvPr/>
        </p:nvSpPr>
        <p:spPr>
          <a:xfrm>
            <a:off x="3506875" y="3876427"/>
            <a:ext cx="8330938" cy="1169551"/>
          </a:xfrm>
          <a:prstGeom prst="rect">
            <a:avLst/>
          </a:prstGeom>
          <a:noFill/>
          <a:ln>
            <a:solidFill>
              <a:srgbClr val="011F39"/>
            </a:solidFill>
          </a:ln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bootJar</a:t>
            </a:r>
            <a:r>
              <a:rPr lang="fr-F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fr-F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mainClass</a:t>
            </a:r>
            <a:r>
              <a:rPr lang="fr-F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400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fr.eni.demo.DemoNosqlApplication</a:t>
            </a:r>
            <a:r>
              <a:rPr lang="fr-FR" sz="14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r>
              <a:rPr lang="fr-FR" sz="1400" dirty="0">
                <a:solidFill>
                  <a:srgbClr val="2A00FF"/>
                </a:solidFill>
                <a:latin typeface="Consolas" panose="020B0609020204030204" pitchFamily="49" charset="0"/>
              </a:rPr>
              <a:t>	</a:t>
            </a:r>
            <a:r>
              <a:rPr lang="fr-FR" sz="14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//optionnel - permet de modifier le nom du jar</a:t>
            </a:r>
            <a:endParaRPr lang="fr-F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fr-F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archiveBaseName</a:t>
            </a:r>
            <a:r>
              <a:rPr lang="fr-F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400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demo-nosql</a:t>
            </a:r>
            <a:r>
              <a:rPr lang="fr-FR" sz="14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endParaRPr lang="fr-F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24A1B1A-01D3-DC49-87A2-6EDDFE69AD9A}"/>
              </a:ext>
            </a:extLst>
          </p:cNvPr>
          <p:cNvSpPr txBox="1"/>
          <p:nvPr/>
        </p:nvSpPr>
        <p:spPr>
          <a:xfrm>
            <a:off x="3506875" y="2884692"/>
            <a:ext cx="8330938" cy="523220"/>
          </a:xfrm>
          <a:prstGeom prst="rect">
            <a:avLst/>
          </a:prstGeom>
          <a:noFill/>
          <a:ln>
            <a:solidFill>
              <a:srgbClr val="011F39"/>
            </a:solidFill>
          </a:ln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group = </a:t>
            </a:r>
            <a:r>
              <a:rPr lang="en-US" sz="14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fr.eni</a:t>
            </a:r>
            <a:r>
              <a:rPr lang="en-US" sz="14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solidFill>
                  <a:srgbClr val="555555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'1.0.1'</a:t>
            </a:r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83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7039B82E-248A-E9BB-B359-FE75DAA2329F}"/>
              </a:ext>
            </a:extLst>
          </p:cNvPr>
          <p:cNvSpPr txBox="1">
            <a:spLocks/>
          </p:cNvSpPr>
          <p:nvPr/>
        </p:nvSpPr>
        <p:spPr>
          <a:xfrm>
            <a:off x="3506875" y="1316959"/>
            <a:ext cx="8330938" cy="481561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buClr>
                <a:srgbClr val="011F39"/>
              </a:buClr>
            </a:pPr>
            <a:r>
              <a:rPr lang="fr-FR" sz="2400" b="0" i="0" dirty="0">
                <a:solidFill>
                  <a:srgbClr val="374151"/>
                </a:solidFill>
                <a:effectLst/>
                <a:cs typeface="Segoe UI" panose="020B0502040204020203" pitchFamily="34" charset="0"/>
              </a:rPr>
              <a:t>Les JAR exécutables sont conçus pour être exécutés sur un système d'exploitation prenant en charge Java</a:t>
            </a: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  <a:cs typeface="Segoe UI" panose="020B0502040204020203" pitchFamily="34" charset="0"/>
              </a:rPr>
              <a:t>Comme les applications installées</a:t>
            </a: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95B258"/>
                </a:solidFill>
                <a:cs typeface="Segoe UI" panose="020B0502040204020203" pitchFamily="34" charset="0"/>
              </a:rPr>
              <a:t>= Client lourd</a:t>
            </a:r>
          </a:p>
          <a:p>
            <a:pPr>
              <a:lnSpc>
                <a:spcPct val="120000"/>
              </a:lnSpc>
            </a:pPr>
            <a:endParaRPr lang="fr-FR" sz="2400" dirty="0">
              <a:solidFill>
                <a:srgbClr val="95B258"/>
              </a:solidFill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95B258"/>
                </a:solidFill>
                <a:cs typeface="Segoe UI" panose="020B0502040204020203" pitchFamily="34" charset="0"/>
              </a:rPr>
              <a:t>Limitations</a:t>
            </a:r>
            <a:r>
              <a:rPr lang="fr-FR" sz="2400" dirty="0">
                <a:solidFill>
                  <a:srgbClr val="011F39"/>
                </a:solidFill>
                <a:cs typeface="Segoe UI" panose="020B0502040204020203" pitchFamily="34" charset="0"/>
              </a:rPr>
              <a:t> d’un </a:t>
            </a:r>
            <a:r>
              <a:rPr lang="fr-FR" sz="2400" dirty="0">
                <a:solidFill>
                  <a:srgbClr val="95B258"/>
                </a:solidFill>
                <a:cs typeface="Segoe UI" panose="020B0502040204020203" pitchFamily="34" charset="0"/>
              </a:rPr>
              <a:t>JAR exécutable </a:t>
            </a:r>
            <a:r>
              <a:rPr lang="fr-FR" sz="2400" dirty="0">
                <a:solidFill>
                  <a:srgbClr val="011F39"/>
                </a:solidFill>
                <a:cs typeface="Segoe UI" panose="020B0502040204020203" pitchFamily="34" charset="0"/>
              </a:rPr>
              <a:t>avec Spring Boot</a:t>
            </a: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  <a:cs typeface="Segoe UI" panose="020B0502040204020203" pitchFamily="34" charset="0"/>
              </a:rPr>
              <a:t>La taille du JAR peut devenir volumineuse.</a:t>
            </a: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Il contient toutes les librairies</a:t>
            </a: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  <a:cs typeface="Segoe UI" panose="020B0502040204020203" pitchFamily="34" charset="0"/>
              </a:rPr>
              <a:t>Il n’est pas déployable dans un serveur Web : Tomcat, JBoss, …</a:t>
            </a:r>
            <a:endParaRPr lang="fr-FR" sz="3200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011F39"/>
              </a:solidFill>
              <a:cs typeface="Segoe UI" panose="020B0502040204020203" pitchFamily="34" charset="0"/>
            </a:endParaRP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Création d’un JAR exécutable avec Spring Boot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Déploiement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02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19FB19-BC5C-4CA3-B36F-D05031688B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3" r="1"/>
          <a:stretch/>
        </p:blipFill>
        <p:spPr>
          <a:xfrm>
            <a:off x="0" y="3002"/>
            <a:ext cx="12192000" cy="68430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792626-5EDF-457E-BC47-35973147636D}"/>
              </a:ext>
            </a:extLst>
          </p:cNvPr>
          <p:cNvSpPr/>
          <p:nvPr/>
        </p:nvSpPr>
        <p:spPr>
          <a:xfrm>
            <a:off x="0" y="11936"/>
            <a:ext cx="12192000" cy="6858000"/>
          </a:xfrm>
          <a:prstGeom prst="rect">
            <a:avLst/>
          </a:prstGeom>
          <a:solidFill>
            <a:srgbClr val="011F3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7BC588E-A495-49A9-8813-628670F8E4BB}"/>
              </a:ext>
            </a:extLst>
          </p:cNvPr>
          <p:cNvGrpSpPr/>
          <p:nvPr/>
        </p:nvGrpSpPr>
        <p:grpSpPr>
          <a:xfrm>
            <a:off x="-1" y="0"/>
            <a:ext cx="3657600" cy="6858001"/>
            <a:chOff x="-1" y="0"/>
            <a:chExt cx="4292084" cy="6858001"/>
          </a:xfrm>
        </p:grpSpPr>
        <p:sp>
          <p:nvSpPr>
            <p:cNvPr id="17" name="Flèche : pentagone 16">
              <a:extLst>
                <a:ext uri="{FF2B5EF4-FFF2-40B4-BE49-F238E27FC236}">
                  <a16:creationId xmlns:a16="http://schemas.microsoft.com/office/drawing/2014/main" id="{594D2172-FB13-492C-B76B-A385911C5851}"/>
                </a:ext>
              </a:extLst>
            </p:cNvPr>
            <p:cNvSpPr/>
            <p:nvPr/>
          </p:nvSpPr>
          <p:spPr>
            <a:xfrm>
              <a:off x="-1" y="0"/>
              <a:ext cx="4292083" cy="6858000"/>
            </a:xfrm>
            <a:prstGeom prst="homePlate">
              <a:avLst>
                <a:gd name="adj" fmla="val 50658"/>
              </a:avLst>
            </a:pr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3D0C3274-FA67-4536-99D7-BF36DC8EB5D9}"/>
                </a:ext>
              </a:extLst>
            </p:cNvPr>
            <p:cNvSpPr/>
            <p:nvPr/>
          </p:nvSpPr>
          <p:spPr>
            <a:xfrm>
              <a:off x="0" y="2699281"/>
              <a:ext cx="4292082" cy="4158720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8A5F0E14-750D-4317-86A8-BA8B26E435A6}"/>
                </a:ext>
              </a:extLst>
            </p:cNvPr>
            <p:cNvSpPr/>
            <p:nvPr/>
          </p:nvSpPr>
          <p:spPr>
            <a:xfrm rot="5400000">
              <a:off x="-68820" y="80756"/>
              <a:ext cx="4429722" cy="4292084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itre 1">
            <a:extLst>
              <a:ext uri="{FF2B5EF4-FFF2-40B4-BE49-F238E27FC236}">
                <a16:creationId xmlns:a16="http://schemas.microsoft.com/office/drawing/2014/main" id="{D4B8AE3F-44D0-4D41-9A92-0871B449521A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Frameworks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Déploiement</a:t>
            </a:r>
          </a:p>
          <a:p>
            <a:endParaRPr lang="fr-FR" b="1" cap="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ECC1C3A-EA26-42AD-BEC3-DCF5FBAA17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13" name="Espace réservé du texte 19">
            <a:extLst>
              <a:ext uri="{FF2B5EF4-FFF2-40B4-BE49-F238E27FC236}">
                <a16:creationId xmlns:a16="http://schemas.microsoft.com/office/drawing/2014/main" id="{F370911A-DC8A-44E7-BC5B-3A98548EDA9D}"/>
              </a:ext>
            </a:extLst>
          </p:cNvPr>
          <p:cNvSpPr txBox="1">
            <a:spLocks/>
          </p:cNvSpPr>
          <p:nvPr/>
        </p:nvSpPr>
        <p:spPr>
          <a:xfrm>
            <a:off x="354186" y="1218171"/>
            <a:ext cx="3116800" cy="442165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DÉMONSTRATION</a:t>
            </a:r>
          </a:p>
        </p:txBody>
      </p:sp>
      <p:sp>
        <p:nvSpPr>
          <p:cNvPr id="15" name="Espace réservé du texte 19">
            <a:extLst>
              <a:ext uri="{FF2B5EF4-FFF2-40B4-BE49-F238E27FC236}">
                <a16:creationId xmlns:a16="http://schemas.microsoft.com/office/drawing/2014/main" id="{BDF6E1C4-75C9-4326-96F9-5F0FA302E826}"/>
              </a:ext>
            </a:extLst>
          </p:cNvPr>
          <p:cNvSpPr txBox="1">
            <a:spLocks/>
          </p:cNvSpPr>
          <p:nvPr/>
        </p:nvSpPr>
        <p:spPr>
          <a:xfrm>
            <a:off x="4011784" y="3027742"/>
            <a:ext cx="7826030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Création d’un JAR exécutable</a:t>
            </a:r>
          </a:p>
        </p:txBody>
      </p:sp>
    </p:spTree>
    <p:extLst>
      <p:ext uri="{BB962C8B-B14F-4D97-AF65-F5344CB8AC3E}">
        <p14:creationId xmlns:p14="http://schemas.microsoft.com/office/powerpoint/2010/main" val="331456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Frameworls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Déploiement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1218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Création et déploiement d’un WAR dans Tomcat</a:t>
            </a:r>
          </a:p>
        </p:txBody>
      </p:sp>
    </p:spTree>
    <p:extLst>
      <p:ext uri="{BB962C8B-B14F-4D97-AF65-F5344CB8AC3E}">
        <p14:creationId xmlns:p14="http://schemas.microsoft.com/office/powerpoint/2010/main" val="324638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7039B82E-248A-E9BB-B359-FE75DAA2329F}"/>
              </a:ext>
            </a:extLst>
          </p:cNvPr>
          <p:cNvSpPr txBox="1">
            <a:spLocks/>
          </p:cNvSpPr>
          <p:nvPr/>
        </p:nvSpPr>
        <p:spPr>
          <a:xfrm>
            <a:off x="3506875" y="1316959"/>
            <a:ext cx="8330938" cy="39481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011F39"/>
                </a:solidFill>
              </a:rPr>
              <a:t>Possible de créer un </a:t>
            </a:r>
            <a:r>
              <a:rPr lang="fr-FR" sz="2400" dirty="0">
                <a:solidFill>
                  <a:srgbClr val="95B258"/>
                </a:solidFill>
              </a:rPr>
              <a:t>WAR </a:t>
            </a:r>
            <a:r>
              <a:rPr lang="fr-FR" sz="2400" dirty="0">
                <a:solidFill>
                  <a:srgbClr val="011F39"/>
                </a:solidFill>
              </a:rPr>
              <a:t>avec Spring Boot (1/2)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Installer un serveur Web correspondant au Java.  </a:t>
            </a: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Tomcat, JBoss, … </a:t>
            </a: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Il faut déclarer dans </a:t>
            </a:r>
            <a:r>
              <a:rPr lang="fr-FR" sz="2400" dirty="0" err="1">
                <a:solidFill>
                  <a:srgbClr val="011F39"/>
                </a:solidFill>
              </a:rPr>
              <a:t>build.gradle</a:t>
            </a:r>
            <a:r>
              <a:rPr lang="fr-FR" sz="2400" dirty="0">
                <a:solidFill>
                  <a:srgbClr val="011F39"/>
                </a:solidFill>
              </a:rPr>
              <a:t> :</a:t>
            </a: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011F39"/>
              </a:solidFill>
            </a:endParaRP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Configurer le numéro de version du projet</a:t>
            </a: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Ajouter le starter pour l’exécution dans un serveur Web Java :</a:t>
            </a: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dirty="0">
              <a:solidFill>
                <a:srgbClr val="011F39"/>
              </a:solidFill>
            </a:endParaRPr>
          </a:p>
          <a:p>
            <a:pPr indent="363538">
              <a:lnSpc>
                <a:spcPct val="120000"/>
              </a:lnSpc>
              <a:buClr>
                <a:srgbClr val="011F39"/>
              </a:buClr>
            </a:pPr>
            <a:endParaRPr lang="fr-FR" sz="2400" dirty="0">
              <a:solidFill>
                <a:srgbClr val="011F39"/>
              </a:solidFill>
            </a:endParaRP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Optionnel : configurer le nom du </a:t>
            </a:r>
            <a:r>
              <a:rPr lang="fr-FR" dirty="0" err="1">
                <a:solidFill>
                  <a:srgbClr val="011F39"/>
                </a:solidFill>
              </a:rPr>
              <a:t>War</a:t>
            </a:r>
            <a:endParaRPr lang="fr-FR" dirty="0">
              <a:solidFill>
                <a:srgbClr val="011F39"/>
              </a:solidFill>
            </a:endParaRP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Création et déploiement d’un WAR dans Tomcat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Déploiement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4E6C546-9017-9909-F869-BE91E9652B91}"/>
              </a:ext>
            </a:extLst>
          </p:cNvPr>
          <p:cNvSpPr txBox="1"/>
          <p:nvPr/>
        </p:nvSpPr>
        <p:spPr>
          <a:xfrm>
            <a:off x="3506873" y="3047773"/>
            <a:ext cx="8330937" cy="369332"/>
          </a:xfrm>
          <a:prstGeom prst="rect">
            <a:avLst/>
          </a:prstGeom>
          <a:noFill/>
          <a:ln>
            <a:solidFill>
              <a:srgbClr val="011F39"/>
            </a:solidFill>
          </a:ln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 </a:t>
            </a:r>
            <a:r>
              <a:rPr lang="fr-FR" sz="1800" dirty="0">
                <a:solidFill>
                  <a:srgbClr val="2A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</a:t>
            </a:r>
            <a:r>
              <a:rPr lang="fr-FR" sz="1800" dirty="0" err="1">
                <a:solidFill>
                  <a:srgbClr val="2A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war</a:t>
            </a:r>
            <a:r>
              <a:rPr lang="fr-FR" sz="1800" dirty="0">
                <a:solidFill>
                  <a:srgbClr val="2A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2ACD5E0-D9B3-29CF-0732-C5037F265239}"/>
              </a:ext>
            </a:extLst>
          </p:cNvPr>
          <p:cNvSpPr txBox="1"/>
          <p:nvPr/>
        </p:nvSpPr>
        <p:spPr>
          <a:xfrm>
            <a:off x="3506874" y="4130318"/>
            <a:ext cx="8330936" cy="338554"/>
          </a:xfrm>
          <a:prstGeom prst="rect">
            <a:avLst/>
          </a:prstGeom>
          <a:noFill/>
          <a:ln>
            <a:solidFill>
              <a:srgbClr val="011F39"/>
            </a:solidFill>
          </a:ln>
        </p:spPr>
        <p:txBody>
          <a:bodyPr wrap="square">
            <a:spAutoFit/>
          </a:bodyPr>
          <a:lstStyle/>
          <a:p>
            <a:r>
              <a:rPr lang="fr-FR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providedRuntime</a:t>
            </a:r>
            <a:r>
              <a:rPr lang="fr-F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fr-FR" sz="1600" dirty="0">
                <a:solidFill>
                  <a:srgbClr val="2A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'</a:t>
            </a:r>
            <a:r>
              <a:rPr lang="fr-FR" sz="1600" dirty="0" err="1">
                <a:solidFill>
                  <a:srgbClr val="2A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org.springframework.boot:spring-boot-starter-tomcat</a:t>
            </a:r>
            <a:r>
              <a:rPr lang="fr-FR" sz="1600" dirty="0">
                <a:solidFill>
                  <a:srgbClr val="2A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'</a:t>
            </a:r>
            <a:endParaRPr lang="fr-FR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88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7039B82E-248A-E9BB-B359-FE75DAA2329F}"/>
              </a:ext>
            </a:extLst>
          </p:cNvPr>
          <p:cNvSpPr txBox="1">
            <a:spLocks/>
          </p:cNvSpPr>
          <p:nvPr/>
        </p:nvSpPr>
        <p:spPr>
          <a:xfrm>
            <a:off x="3506875" y="1316959"/>
            <a:ext cx="8330938" cy="49264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buClr>
                <a:srgbClr val="011F39"/>
              </a:buClr>
            </a:pPr>
            <a:r>
              <a:rPr lang="fr-FR" sz="2400" dirty="0">
                <a:solidFill>
                  <a:srgbClr val="011F39"/>
                </a:solidFill>
              </a:rPr>
              <a:t>Possible de créer un </a:t>
            </a:r>
            <a:r>
              <a:rPr lang="fr-FR" sz="2400" dirty="0">
                <a:solidFill>
                  <a:srgbClr val="95B258"/>
                </a:solidFill>
              </a:rPr>
              <a:t>WAR </a:t>
            </a:r>
            <a:r>
              <a:rPr lang="fr-FR" sz="2400" dirty="0">
                <a:solidFill>
                  <a:srgbClr val="011F39"/>
                </a:solidFill>
              </a:rPr>
              <a:t>avec Spring Boot (2/2)</a:t>
            </a: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Une application Spring Boot utilise la méthode main() comme point d’entrée pour l’exécution sur le serveur intégré</a:t>
            </a: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Un serveur web Java, utilise le </a:t>
            </a:r>
            <a:r>
              <a:rPr lang="fr-FR" dirty="0" err="1">
                <a:solidFill>
                  <a:srgbClr val="011F39"/>
                </a:solidFill>
              </a:rPr>
              <a:t>ServletContext</a:t>
            </a:r>
            <a:r>
              <a:rPr lang="fr-FR" dirty="0">
                <a:solidFill>
                  <a:srgbClr val="011F39"/>
                </a:solidFill>
              </a:rPr>
              <a:t> pour s’exécuter</a:t>
            </a:r>
            <a:endParaRPr lang="fr-FR" sz="2400" dirty="0">
              <a:solidFill>
                <a:srgbClr val="011F39"/>
              </a:solidFill>
            </a:endParaRP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Il faut donc que la classe </a:t>
            </a:r>
            <a:r>
              <a:rPr lang="fr-FR" sz="2400" dirty="0" err="1">
                <a:solidFill>
                  <a:srgbClr val="011F39"/>
                </a:solidFill>
              </a:rPr>
              <a:t>SpringBootApplication</a:t>
            </a:r>
            <a:r>
              <a:rPr lang="fr-FR" sz="2400" dirty="0">
                <a:solidFill>
                  <a:srgbClr val="011F39"/>
                </a:solidFill>
              </a:rPr>
              <a:t> hérite de </a:t>
            </a:r>
            <a:r>
              <a:rPr lang="fr-FR" sz="2400" dirty="0" err="1">
                <a:solidFill>
                  <a:srgbClr val="95B258"/>
                </a:solidFill>
              </a:rPr>
              <a:t>SpringBootServletInitializer</a:t>
            </a:r>
            <a:endParaRPr lang="fr-FR" sz="2400" dirty="0">
              <a:solidFill>
                <a:srgbClr val="95B258"/>
              </a:solidFill>
            </a:endParaRP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Et redéfinisse la méthode « configure » </a:t>
            </a: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011F39"/>
                </a:solidFill>
              </a:rPr>
              <a:t>SpringBootServletInitializer</a:t>
            </a:r>
            <a:r>
              <a:rPr lang="fr-FR" dirty="0">
                <a:solidFill>
                  <a:srgbClr val="011F39"/>
                </a:solidFill>
              </a:rPr>
              <a:t> permet d’exécuter une application Spring depuis le déploiement d’un WAR</a:t>
            </a: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Utiliser </a:t>
            </a:r>
            <a:r>
              <a:rPr lang="fr-FR" sz="2400" dirty="0" err="1">
                <a:solidFill>
                  <a:srgbClr val="011F39"/>
                </a:solidFill>
              </a:rPr>
              <a:t>Gradle</a:t>
            </a:r>
            <a:r>
              <a:rPr lang="fr-FR" sz="2400" dirty="0">
                <a:solidFill>
                  <a:srgbClr val="011F39"/>
                </a:solidFill>
              </a:rPr>
              <a:t> pour générer le WAR</a:t>
            </a: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Copier le WAR dans </a:t>
            </a:r>
            <a:r>
              <a:rPr lang="fr-FR" sz="2400" dirty="0" err="1">
                <a:solidFill>
                  <a:srgbClr val="011F39"/>
                </a:solidFill>
              </a:rPr>
              <a:t>webapps</a:t>
            </a:r>
            <a:r>
              <a:rPr lang="fr-FR" sz="2400" dirty="0">
                <a:solidFill>
                  <a:srgbClr val="011F39"/>
                </a:solidFill>
              </a:rPr>
              <a:t> de Tomcat</a:t>
            </a:r>
            <a:endParaRPr lang="fr-FR" dirty="0">
              <a:solidFill>
                <a:srgbClr val="011F39"/>
              </a:solidFill>
            </a:endParaRP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Création et déploiement d’un WAR dans Tomcat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Déploiement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4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7039B82E-248A-E9BB-B359-FE75DAA2329F}"/>
              </a:ext>
            </a:extLst>
          </p:cNvPr>
          <p:cNvSpPr txBox="1">
            <a:spLocks/>
          </p:cNvSpPr>
          <p:nvPr/>
        </p:nvSpPr>
        <p:spPr>
          <a:xfrm>
            <a:off x="3506875" y="1316959"/>
            <a:ext cx="8330938" cy="41697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buClr>
                <a:srgbClr val="011F39"/>
              </a:buClr>
            </a:pPr>
            <a:r>
              <a:rPr lang="fr-FR" sz="2400" b="1" dirty="0">
                <a:solidFill>
                  <a:srgbClr val="011F39"/>
                </a:solidFill>
              </a:rPr>
              <a:t>Attention contrainte de sécurité</a:t>
            </a: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Le </a:t>
            </a:r>
            <a:r>
              <a:rPr lang="fr-FR" sz="2400" dirty="0" err="1">
                <a:solidFill>
                  <a:srgbClr val="011F39"/>
                </a:solidFill>
              </a:rPr>
              <a:t>DispatcherServlet</a:t>
            </a:r>
            <a:r>
              <a:rPr lang="fr-FR" sz="2400" dirty="0">
                <a:solidFill>
                  <a:srgbClr val="011F39"/>
                </a:solidFill>
              </a:rPr>
              <a:t> peut rentrer en contrainte avec le </a:t>
            </a:r>
            <a:r>
              <a:rPr lang="fr-FR" sz="2400" dirty="0" err="1">
                <a:solidFill>
                  <a:srgbClr val="000000"/>
                </a:solidFill>
                <a:effectLst/>
                <a:cs typeface="Segoe UI" panose="020B0502040204020203" pitchFamily="34" charset="0"/>
              </a:rPr>
              <a:t>SecurityFilterChain</a:t>
            </a:r>
            <a:endParaRPr lang="fr-FR" sz="2400" dirty="0">
              <a:solidFill>
                <a:srgbClr val="000000"/>
              </a:solidFill>
              <a:effectLst/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  <a:cs typeface="Segoe UI" panose="020B0502040204020203" pitchFamily="34" charset="0"/>
              </a:rPr>
              <a:t>Les 2 pouvant filtrer des URLs</a:t>
            </a:r>
            <a:endParaRPr lang="fr-FR" dirty="0">
              <a:solidFill>
                <a:srgbClr val="000000"/>
              </a:solidFill>
              <a:effectLst/>
              <a:cs typeface="Segoe UI" panose="020B0502040204020203" pitchFamily="34" charset="0"/>
            </a:endParaRP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000000"/>
              </a:solidFill>
              <a:effectLst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  <a:buClr>
                <a:srgbClr val="011F39"/>
              </a:buClr>
            </a:pPr>
            <a:r>
              <a:rPr lang="fr-FR" sz="2400" dirty="0">
                <a:solidFill>
                  <a:srgbClr val="95B258"/>
                </a:solidFill>
                <a:cs typeface="Segoe UI" panose="020B0502040204020203" pitchFamily="34" charset="0"/>
              </a:rPr>
              <a:t>2 solutions possibles </a:t>
            </a:r>
            <a:r>
              <a:rPr lang="fr-FR" sz="2400" dirty="0">
                <a:solidFill>
                  <a:srgbClr val="000000"/>
                </a:solidFill>
                <a:cs typeface="Segoe UI" panose="020B0502040204020203" pitchFamily="34" charset="0"/>
              </a:rPr>
              <a:t>:</a:t>
            </a: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95B258"/>
                </a:solidFill>
              </a:rPr>
              <a:t>Toute l’API devient sécurisée </a:t>
            </a:r>
            <a:r>
              <a:rPr lang="fr-FR" sz="2400" dirty="0">
                <a:solidFill>
                  <a:srgbClr val="011F39"/>
                </a:solidFill>
              </a:rPr>
              <a:t>:</a:t>
            </a: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Solution à privilégier</a:t>
            </a: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Ou il faut utiliser </a:t>
            </a:r>
            <a:r>
              <a:rPr lang="fr-FR" sz="2400" u="none" dirty="0">
                <a:solidFill>
                  <a:srgbClr val="011F39"/>
                </a:solidFill>
                <a:effectLst/>
                <a:cs typeface="Segoe UI" panose="020B0502040204020203" pitchFamily="34" charset="0"/>
              </a:rPr>
              <a:t>AntPathRequestMatcher</a:t>
            </a: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  <a:cs typeface="Segoe UI" panose="020B0502040204020203" pitchFamily="34" charset="0"/>
              </a:rPr>
              <a:t>Pour qu’il n’y ait pas d’ambiguïté sur qui valide l’URL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Création et déploiement d’un WAR dans Tomcat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Déploiement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E87B2AB-B5D3-026E-5EFB-7659DA723801}"/>
              </a:ext>
            </a:extLst>
          </p:cNvPr>
          <p:cNvSpPr txBox="1"/>
          <p:nvPr/>
        </p:nvSpPr>
        <p:spPr>
          <a:xfrm>
            <a:off x="7963696" y="3912148"/>
            <a:ext cx="3874117" cy="369332"/>
          </a:xfrm>
          <a:prstGeom prst="rect">
            <a:avLst/>
          </a:prstGeom>
          <a:noFill/>
          <a:ln>
            <a:solidFill>
              <a:srgbClr val="011F39"/>
            </a:solidFill>
          </a:ln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anyRequest</a:t>
            </a:r>
            <a:r>
              <a:rPr lang="fr-F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fr-FR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authenticated</a:t>
            </a:r>
            <a:r>
              <a:rPr lang="fr-F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99418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19FB19-BC5C-4CA3-B36F-D05031688B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3" r="1"/>
          <a:stretch/>
        </p:blipFill>
        <p:spPr>
          <a:xfrm>
            <a:off x="0" y="3002"/>
            <a:ext cx="12192000" cy="68430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792626-5EDF-457E-BC47-35973147636D}"/>
              </a:ext>
            </a:extLst>
          </p:cNvPr>
          <p:cNvSpPr/>
          <p:nvPr/>
        </p:nvSpPr>
        <p:spPr>
          <a:xfrm>
            <a:off x="0" y="11936"/>
            <a:ext cx="12192000" cy="6858000"/>
          </a:xfrm>
          <a:prstGeom prst="rect">
            <a:avLst/>
          </a:prstGeom>
          <a:solidFill>
            <a:srgbClr val="011F3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7BC588E-A495-49A9-8813-628670F8E4BB}"/>
              </a:ext>
            </a:extLst>
          </p:cNvPr>
          <p:cNvGrpSpPr/>
          <p:nvPr/>
        </p:nvGrpSpPr>
        <p:grpSpPr>
          <a:xfrm>
            <a:off x="-1" y="0"/>
            <a:ext cx="3657600" cy="6858001"/>
            <a:chOff x="-1" y="0"/>
            <a:chExt cx="4292084" cy="6858001"/>
          </a:xfrm>
        </p:grpSpPr>
        <p:sp>
          <p:nvSpPr>
            <p:cNvPr id="17" name="Flèche : pentagone 16">
              <a:extLst>
                <a:ext uri="{FF2B5EF4-FFF2-40B4-BE49-F238E27FC236}">
                  <a16:creationId xmlns:a16="http://schemas.microsoft.com/office/drawing/2014/main" id="{594D2172-FB13-492C-B76B-A385911C5851}"/>
                </a:ext>
              </a:extLst>
            </p:cNvPr>
            <p:cNvSpPr/>
            <p:nvPr/>
          </p:nvSpPr>
          <p:spPr>
            <a:xfrm>
              <a:off x="-1" y="0"/>
              <a:ext cx="4292083" cy="6858000"/>
            </a:xfrm>
            <a:prstGeom prst="homePlate">
              <a:avLst>
                <a:gd name="adj" fmla="val 50658"/>
              </a:avLst>
            </a:pr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3D0C3274-FA67-4536-99D7-BF36DC8EB5D9}"/>
                </a:ext>
              </a:extLst>
            </p:cNvPr>
            <p:cNvSpPr/>
            <p:nvPr/>
          </p:nvSpPr>
          <p:spPr>
            <a:xfrm>
              <a:off x="0" y="2699281"/>
              <a:ext cx="4292082" cy="4158720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8A5F0E14-750D-4317-86A8-BA8B26E435A6}"/>
                </a:ext>
              </a:extLst>
            </p:cNvPr>
            <p:cNvSpPr/>
            <p:nvPr/>
          </p:nvSpPr>
          <p:spPr>
            <a:xfrm rot="5400000">
              <a:off x="-68820" y="80756"/>
              <a:ext cx="4429722" cy="4292084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itre 1">
            <a:extLst>
              <a:ext uri="{FF2B5EF4-FFF2-40B4-BE49-F238E27FC236}">
                <a16:creationId xmlns:a16="http://schemas.microsoft.com/office/drawing/2014/main" id="{D4B8AE3F-44D0-4D41-9A92-0871B449521A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Frameworks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Déploiement</a:t>
            </a:r>
          </a:p>
          <a:p>
            <a:endParaRPr lang="fr-FR" b="1" cap="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ECC1C3A-EA26-42AD-BEC3-DCF5FBAA17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13" name="Espace réservé du texte 19">
            <a:extLst>
              <a:ext uri="{FF2B5EF4-FFF2-40B4-BE49-F238E27FC236}">
                <a16:creationId xmlns:a16="http://schemas.microsoft.com/office/drawing/2014/main" id="{F370911A-DC8A-44E7-BC5B-3A98548EDA9D}"/>
              </a:ext>
            </a:extLst>
          </p:cNvPr>
          <p:cNvSpPr txBox="1">
            <a:spLocks/>
          </p:cNvSpPr>
          <p:nvPr/>
        </p:nvSpPr>
        <p:spPr>
          <a:xfrm>
            <a:off x="354186" y="1218171"/>
            <a:ext cx="3116800" cy="442165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DÉMONSTRATION</a:t>
            </a:r>
          </a:p>
        </p:txBody>
      </p:sp>
      <p:sp>
        <p:nvSpPr>
          <p:cNvPr id="15" name="Espace réservé du texte 19">
            <a:extLst>
              <a:ext uri="{FF2B5EF4-FFF2-40B4-BE49-F238E27FC236}">
                <a16:creationId xmlns:a16="http://schemas.microsoft.com/office/drawing/2014/main" id="{BDF6E1C4-75C9-4326-96F9-5F0FA302E826}"/>
              </a:ext>
            </a:extLst>
          </p:cNvPr>
          <p:cNvSpPr txBox="1">
            <a:spLocks/>
          </p:cNvSpPr>
          <p:nvPr/>
        </p:nvSpPr>
        <p:spPr>
          <a:xfrm>
            <a:off x="4011784" y="3027742"/>
            <a:ext cx="7826030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Installation de Tomcat</a:t>
            </a:r>
          </a:p>
        </p:txBody>
      </p:sp>
    </p:spTree>
    <p:extLst>
      <p:ext uri="{BB962C8B-B14F-4D97-AF65-F5344CB8AC3E}">
        <p14:creationId xmlns:p14="http://schemas.microsoft.com/office/powerpoint/2010/main" val="373438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19FB19-BC5C-4CA3-B36F-D05031688B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3" r="1"/>
          <a:stretch/>
        </p:blipFill>
        <p:spPr>
          <a:xfrm>
            <a:off x="0" y="3002"/>
            <a:ext cx="12192000" cy="68430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792626-5EDF-457E-BC47-35973147636D}"/>
              </a:ext>
            </a:extLst>
          </p:cNvPr>
          <p:cNvSpPr/>
          <p:nvPr/>
        </p:nvSpPr>
        <p:spPr>
          <a:xfrm>
            <a:off x="0" y="11936"/>
            <a:ext cx="12192000" cy="6858000"/>
          </a:xfrm>
          <a:prstGeom prst="rect">
            <a:avLst/>
          </a:prstGeom>
          <a:solidFill>
            <a:srgbClr val="011F3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7BC588E-A495-49A9-8813-628670F8E4BB}"/>
              </a:ext>
            </a:extLst>
          </p:cNvPr>
          <p:cNvGrpSpPr/>
          <p:nvPr/>
        </p:nvGrpSpPr>
        <p:grpSpPr>
          <a:xfrm>
            <a:off x="-1" y="0"/>
            <a:ext cx="3657600" cy="6858001"/>
            <a:chOff x="-1" y="0"/>
            <a:chExt cx="4292084" cy="6858001"/>
          </a:xfrm>
        </p:grpSpPr>
        <p:sp>
          <p:nvSpPr>
            <p:cNvPr id="17" name="Flèche : pentagone 16">
              <a:extLst>
                <a:ext uri="{FF2B5EF4-FFF2-40B4-BE49-F238E27FC236}">
                  <a16:creationId xmlns:a16="http://schemas.microsoft.com/office/drawing/2014/main" id="{594D2172-FB13-492C-B76B-A385911C5851}"/>
                </a:ext>
              </a:extLst>
            </p:cNvPr>
            <p:cNvSpPr/>
            <p:nvPr/>
          </p:nvSpPr>
          <p:spPr>
            <a:xfrm>
              <a:off x="-1" y="0"/>
              <a:ext cx="4292083" cy="6858000"/>
            </a:xfrm>
            <a:prstGeom prst="homePlate">
              <a:avLst>
                <a:gd name="adj" fmla="val 50658"/>
              </a:avLst>
            </a:pr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3D0C3274-FA67-4536-99D7-BF36DC8EB5D9}"/>
                </a:ext>
              </a:extLst>
            </p:cNvPr>
            <p:cNvSpPr/>
            <p:nvPr/>
          </p:nvSpPr>
          <p:spPr>
            <a:xfrm>
              <a:off x="0" y="2699281"/>
              <a:ext cx="4292082" cy="4158720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8A5F0E14-750D-4317-86A8-BA8B26E435A6}"/>
                </a:ext>
              </a:extLst>
            </p:cNvPr>
            <p:cNvSpPr/>
            <p:nvPr/>
          </p:nvSpPr>
          <p:spPr>
            <a:xfrm rot="5400000">
              <a:off x="-68820" y="80756"/>
              <a:ext cx="4429722" cy="4292084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itre 1">
            <a:extLst>
              <a:ext uri="{FF2B5EF4-FFF2-40B4-BE49-F238E27FC236}">
                <a16:creationId xmlns:a16="http://schemas.microsoft.com/office/drawing/2014/main" id="{D4B8AE3F-44D0-4D41-9A92-0871B449521A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Frameworks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Déploiement</a:t>
            </a:r>
          </a:p>
          <a:p>
            <a:endParaRPr lang="fr-FR" b="1" cap="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ECC1C3A-EA26-42AD-BEC3-DCF5FBAA17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13" name="Espace réservé du texte 19">
            <a:extLst>
              <a:ext uri="{FF2B5EF4-FFF2-40B4-BE49-F238E27FC236}">
                <a16:creationId xmlns:a16="http://schemas.microsoft.com/office/drawing/2014/main" id="{F370911A-DC8A-44E7-BC5B-3A98548EDA9D}"/>
              </a:ext>
            </a:extLst>
          </p:cNvPr>
          <p:cNvSpPr txBox="1">
            <a:spLocks/>
          </p:cNvSpPr>
          <p:nvPr/>
        </p:nvSpPr>
        <p:spPr>
          <a:xfrm>
            <a:off x="354186" y="1218171"/>
            <a:ext cx="3116800" cy="442165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DÉMONSTRATION</a:t>
            </a:r>
          </a:p>
        </p:txBody>
      </p:sp>
      <p:sp>
        <p:nvSpPr>
          <p:cNvPr id="15" name="Espace réservé du texte 19">
            <a:extLst>
              <a:ext uri="{FF2B5EF4-FFF2-40B4-BE49-F238E27FC236}">
                <a16:creationId xmlns:a16="http://schemas.microsoft.com/office/drawing/2014/main" id="{BDF6E1C4-75C9-4326-96F9-5F0FA302E826}"/>
              </a:ext>
            </a:extLst>
          </p:cNvPr>
          <p:cNvSpPr txBox="1">
            <a:spLocks/>
          </p:cNvSpPr>
          <p:nvPr/>
        </p:nvSpPr>
        <p:spPr>
          <a:xfrm>
            <a:off x="4011784" y="3027742"/>
            <a:ext cx="7826030" cy="1218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Création et déploiement d’un WAR dans Tomcat</a:t>
            </a:r>
          </a:p>
        </p:txBody>
      </p:sp>
    </p:spTree>
    <p:extLst>
      <p:ext uri="{BB962C8B-B14F-4D97-AF65-F5344CB8AC3E}">
        <p14:creationId xmlns:p14="http://schemas.microsoft.com/office/powerpoint/2010/main" val="125651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Frameworks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Déploiement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Déploiement</a:t>
            </a:r>
          </a:p>
        </p:txBody>
      </p:sp>
    </p:spTree>
    <p:extLst>
      <p:ext uri="{BB962C8B-B14F-4D97-AF65-F5344CB8AC3E}">
        <p14:creationId xmlns:p14="http://schemas.microsoft.com/office/powerpoint/2010/main" val="68734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19FB19-BC5C-4CA3-B36F-D05031688B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3" r="1"/>
          <a:stretch/>
        </p:blipFill>
        <p:spPr>
          <a:xfrm>
            <a:off x="0" y="3002"/>
            <a:ext cx="12192000" cy="68430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792626-5EDF-457E-BC47-35973147636D}"/>
              </a:ext>
            </a:extLst>
          </p:cNvPr>
          <p:cNvSpPr/>
          <p:nvPr/>
        </p:nvSpPr>
        <p:spPr>
          <a:xfrm>
            <a:off x="-1" y="11936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7BC588E-A495-49A9-8813-628670F8E4BB}"/>
              </a:ext>
            </a:extLst>
          </p:cNvPr>
          <p:cNvGrpSpPr/>
          <p:nvPr/>
        </p:nvGrpSpPr>
        <p:grpSpPr>
          <a:xfrm>
            <a:off x="-1" y="0"/>
            <a:ext cx="3657600" cy="6858001"/>
            <a:chOff x="-1" y="0"/>
            <a:chExt cx="4292084" cy="6858001"/>
          </a:xfrm>
        </p:grpSpPr>
        <p:sp>
          <p:nvSpPr>
            <p:cNvPr id="17" name="Flèche : pentagone 16">
              <a:extLst>
                <a:ext uri="{FF2B5EF4-FFF2-40B4-BE49-F238E27FC236}">
                  <a16:creationId xmlns:a16="http://schemas.microsoft.com/office/drawing/2014/main" id="{594D2172-FB13-492C-B76B-A385911C5851}"/>
                </a:ext>
              </a:extLst>
            </p:cNvPr>
            <p:cNvSpPr/>
            <p:nvPr/>
          </p:nvSpPr>
          <p:spPr>
            <a:xfrm>
              <a:off x="-1" y="0"/>
              <a:ext cx="4292083" cy="6858000"/>
            </a:xfrm>
            <a:prstGeom prst="homePlate">
              <a:avLst>
                <a:gd name="adj" fmla="val 50658"/>
              </a:avLst>
            </a:prstGeom>
            <a:solidFill>
              <a:srgbClr val="95B2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3D0C3274-FA67-4536-99D7-BF36DC8EB5D9}"/>
                </a:ext>
              </a:extLst>
            </p:cNvPr>
            <p:cNvSpPr/>
            <p:nvPr/>
          </p:nvSpPr>
          <p:spPr>
            <a:xfrm>
              <a:off x="0" y="2699281"/>
              <a:ext cx="4292082" cy="4158720"/>
            </a:xfrm>
            <a:prstGeom prst="rtTriangle">
              <a:avLst/>
            </a:prstGeom>
            <a:solidFill>
              <a:srgbClr val="95B25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8A5F0E14-750D-4317-86A8-BA8B26E435A6}"/>
                </a:ext>
              </a:extLst>
            </p:cNvPr>
            <p:cNvSpPr/>
            <p:nvPr/>
          </p:nvSpPr>
          <p:spPr>
            <a:xfrm rot="5400000">
              <a:off x="-68820" y="80756"/>
              <a:ext cx="4429722" cy="4292084"/>
            </a:xfrm>
            <a:prstGeom prst="rtTriangle">
              <a:avLst/>
            </a:prstGeom>
            <a:solidFill>
              <a:srgbClr val="95B25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itre 1">
            <a:extLst>
              <a:ext uri="{FF2B5EF4-FFF2-40B4-BE49-F238E27FC236}">
                <a16:creationId xmlns:a16="http://schemas.microsoft.com/office/drawing/2014/main" id="{D4B8AE3F-44D0-4D41-9A92-0871B449521A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Frameworks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Déploiement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ECC1C3A-EA26-42AD-BEC3-DCF5FBAA17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13" name="Espace réservé du texte 19">
            <a:extLst>
              <a:ext uri="{FF2B5EF4-FFF2-40B4-BE49-F238E27FC236}">
                <a16:creationId xmlns:a16="http://schemas.microsoft.com/office/drawing/2014/main" id="{F370911A-DC8A-44E7-BC5B-3A98548EDA9D}"/>
              </a:ext>
            </a:extLst>
          </p:cNvPr>
          <p:cNvSpPr txBox="1">
            <a:spLocks/>
          </p:cNvSpPr>
          <p:nvPr/>
        </p:nvSpPr>
        <p:spPr>
          <a:xfrm>
            <a:off x="354186" y="1218171"/>
            <a:ext cx="3116800" cy="442165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TRAVAUX PRATIQUES</a:t>
            </a:r>
          </a:p>
        </p:txBody>
      </p:sp>
      <p:sp>
        <p:nvSpPr>
          <p:cNvPr id="15" name="Espace réservé du texte 19">
            <a:extLst>
              <a:ext uri="{FF2B5EF4-FFF2-40B4-BE49-F238E27FC236}">
                <a16:creationId xmlns:a16="http://schemas.microsoft.com/office/drawing/2014/main" id="{BDF6E1C4-75C9-4326-96F9-5F0FA302E826}"/>
              </a:ext>
            </a:extLst>
          </p:cNvPr>
          <p:cNvSpPr txBox="1">
            <a:spLocks/>
          </p:cNvSpPr>
          <p:nvPr/>
        </p:nvSpPr>
        <p:spPr>
          <a:xfrm>
            <a:off x="4011784" y="3027742"/>
            <a:ext cx="7826030" cy="1218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TP : Gestion des avis – Partie 11   (Optionnel)</a:t>
            </a:r>
          </a:p>
        </p:txBody>
      </p:sp>
    </p:spTree>
    <p:extLst>
      <p:ext uri="{BB962C8B-B14F-4D97-AF65-F5344CB8AC3E}">
        <p14:creationId xmlns:p14="http://schemas.microsoft.com/office/powerpoint/2010/main" val="346978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A retenir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Déploiement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6" y="1240233"/>
            <a:ext cx="8330938" cy="48345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011F39"/>
                </a:solidFill>
              </a:rPr>
              <a:t>Pour faire tourner une application Spring Boot avec accès aux données, il faut 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Un </a:t>
            </a:r>
            <a:r>
              <a:rPr lang="fr-FR" sz="2400" dirty="0">
                <a:solidFill>
                  <a:srgbClr val="95B258"/>
                </a:solidFill>
              </a:rPr>
              <a:t>JDK Java </a:t>
            </a:r>
            <a:r>
              <a:rPr lang="fr-FR" sz="2400" dirty="0">
                <a:solidFill>
                  <a:srgbClr val="011F39"/>
                </a:solidFill>
              </a:rPr>
              <a:t>d’installer correspondant à la version utiliser pour Spring 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Un </a:t>
            </a:r>
            <a:r>
              <a:rPr lang="fr-FR" sz="2400" dirty="0">
                <a:solidFill>
                  <a:srgbClr val="95B258"/>
                </a:solidFill>
              </a:rPr>
              <a:t>serveur de base de données </a:t>
            </a:r>
            <a:r>
              <a:rPr lang="fr-FR" sz="2400" dirty="0">
                <a:solidFill>
                  <a:srgbClr val="011F39"/>
                </a:solidFill>
              </a:rPr>
              <a:t>correspondant à celui de développement :</a:t>
            </a:r>
          </a:p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011F39"/>
                </a:solidFill>
              </a:rPr>
              <a:t>Création d’un </a:t>
            </a:r>
            <a:r>
              <a:rPr lang="fr-FR" sz="2400" dirty="0">
                <a:solidFill>
                  <a:srgbClr val="95B258"/>
                </a:solidFill>
              </a:rPr>
              <a:t>JAR exécutable </a:t>
            </a:r>
            <a:r>
              <a:rPr lang="fr-FR" sz="2400" dirty="0">
                <a:solidFill>
                  <a:srgbClr val="011F39"/>
                </a:solidFill>
              </a:rPr>
              <a:t>avec Spring Boot</a:t>
            </a:r>
          </a:p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011F39"/>
                </a:solidFill>
              </a:rPr>
              <a:t>Création d’un </a:t>
            </a:r>
            <a:r>
              <a:rPr lang="fr-FR" sz="2400" dirty="0">
                <a:solidFill>
                  <a:srgbClr val="95B258"/>
                </a:solidFill>
              </a:rPr>
              <a:t>WAR</a:t>
            </a:r>
            <a:r>
              <a:rPr lang="fr-FR" sz="2400" dirty="0">
                <a:solidFill>
                  <a:srgbClr val="011F39"/>
                </a:solidFill>
              </a:rPr>
              <a:t> déployable dans un Serveur Web Java (Tomcat)</a:t>
            </a:r>
          </a:p>
          <a:p>
            <a:pPr marL="285750" indent="-28575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Attention à la sécurité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dirty="0">
              <a:solidFill>
                <a:srgbClr val="011F39"/>
              </a:solidFill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2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8E028F3-B265-4C26-AE39-985114110839}"/>
              </a:ext>
            </a:extLst>
          </p:cNvPr>
          <p:cNvSpPr/>
          <p:nvPr/>
        </p:nvSpPr>
        <p:spPr>
          <a:xfrm>
            <a:off x="0" y="0"/>
            <a:ext cx="3470989" cy="6858000"/>
          </a:xfrm>
          <a:prstGeom prst="rect">
            <a:avLst/>
          </a:prstGeom>
          <a:solidFill>
            <a:srgbClr val="3B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Graphique 9" descr="Objectif">
            <a:extLst>
              <a:ext uri="{FF2B5EF4-FFF2-40B4-BE49-F238E27FC236}">
                <a16:creationId xmlns:a16="http://schemas.microsoft.com/office/drawing/2014/main" id="{E1102742-C409-45FE-B8C4-7EA6C9A7C2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5" y="428630"/>
            <a:ext cx="587415" cy="587415"/>
          </a:xfrm>
          <a:prstGeom prst="rect">
            <a:avLst/>
          </a:prstGeom>
        </p:spPr>
      </p:pic>
      <p:sp>
        <p:nvSpPr>
          <p:cNvPr id="12" name="Espace réservé du texte 19">
            <a:extLst>
              <a:ext uri="{FF2B5EF4-FFF2-40B4-BE49-F238E27FC236}">
                <a16:creationId xmlns:a16="http://schemas.microsoft.com/office/drawing/2014/main" id="{2B41308F-BC0B-48D7-87BB-2B0B96E1A818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OBJECTIFS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3C4C42B5-78D4-43BA-9AEF-E786F5CC3DD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OBJECTIFS</a:t>
            </a: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5727DDCA-0BE5-4E22-A2E0-0367F5B362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07441ED-22CD-4BE0-BAC9-3DE1A5B5DD30}"/>
              </a:ext>
            </a:extLst>
          </p:cNvPr>
          <p:cNvSpPr/>
          <p:nvPr/>
        </p:nvSpPr>
        <p:spPr>
          <a:xfrm>
            <a:off x="3825172" y="1242326"/>
            <a:ext cx="3566227" cy="2451862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Entrée manuelle 27">
            <a:extLst>
              <a:ext uri="{FF2B5EF4-FFF2-40B4-BE49-F238E27FC236}">
                <a16:creationId xmlns:a16="http://schemas.microsoft.com/office/drawing/2014/main" id="{198D380E-6092-4D34-BB2B-D9FDFA98D592}"/>
              </a:ext>
            </a:extLst>
          </p:cNvPr>
          <p:cNvSpPr/>
          <p:nvPr/>
        </p:nvSpPr>
        <p:spPr>
          <a:xfrm>
            <a:off x="3825173" y="2588789"/>
            <a:ext cx="3566226" cy="110539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AAD23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3981450" y="1510853"/>
            <a:ext cx="3219450" cy="341632"/>
          </a:xfrm>
          <a:noFill/>
          <a:ln>
            <a:noFill/>
          </a:ln>
        </p:spPr>
        <p:txBody>
          <a:bodyPr wrap="square" anchor="t" anchorCtr="0">
            <a:spAutoFit/>
          </a:bodyPr>
          <a:lstStyle/>
          <a:p>
            <a:r>
              <a:rPr lang="fr-FR" sz="1800" dirty="0">
                <a:solidFill>
                  <a:srgbClr val="FFFFFF"/>
                </a:solidFill>
              </a:rPr>
              <a:t>Configuration système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522FDB3-AE46-4618-A27A-2408B17A0AFC}"/>
              </a:ext>
            </a:extLst>
          </p:cNvPr>
          <p:cNvSpPr/>
          <p:nvPr/>
        </p:nvSpPr>
        <p:spPr>
          <a:xfrm>
            <a:off x="8271587" y="1186766"/>
            <a:ext cx="3566227" cy="2451862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Entrée manuelle 27">
            <a:extLst>
              <a:ext uri="{FF2B5EF4-FFF2-40B4-BE49-F238E27FC236}">
                <a16:creationId xmlns:a16="http://schemas.microsoft.com/office/drawing/2014/main" id="{156EFFAF-ACF8-4ACB-BF38-FB64C804FC80}"/>
              </a:ext>
            </a:extLst>
          </p:cNvPr>
          <p:cNvSpPr/>
          <p:nvPr/>
        </p:nvSpPr>
        <p:spPr>
          <a:xfrm>
            <a:off x="8271587" y="2588789"/>
            <a:ext cx="3566226" cy="110539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3B518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CAF52408-79BF-4BB1-BAD9-055F85DD5055}"/>
              </a:ext>
            </a:extLst>
          </p:cNvPr>
          <p:cNvSpPr txBox="1">
            <a:spLocks/>
          </p:cNvSpPr>
          <p:nvPr/>
        </p:nvSpPr>
        <p:spPr>
          <a:xfrm>
            <a:off x="8429626" y="1501945"/>
            <a:ext cx="3171824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FFFFFF"/>
                </a:solidFill>
              </a:rPr>
              <a:t>Création d’un JAR exécutable</a:t>
            </a:r>
          </a:p>
        </p:txBody>
      </p:sp>
      <p:sp>
        <p:nvSpPr>
          <p:cNvPr id="32" name="Organigramme : Entrée manuelle 27">
            <a:extLst>
              <a:ext uri="{FF2B5EF4-FFF2-40B4-BE49-F238E27FC236}">
                <a16:creationId xmlns:a16="http://schemas.microsoft.com/office/drawing/2014/main" id="{8E232A21-C057-49F8-A96A-203E18686FC4}"/>
              </a:ext>
            </a:extLst>
          </p:cNvPr>
          <p:cNvSpPr/>
          <p:nvPr/>
        </p:nvSpPr>
        <p:spPr>
          <a:xfrm flipH="1">
            <a:off x="3825171" y="2588789"/>
            <a:ext cx="3566226" cy="110539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AAD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Entrée manuelle 27">
            <a:extLst>
              <a:ext uri="{FF2B5EF4-FFF2-40B4-BE49-F238E27FC236}">
                <a16:creationId xmlns:a16="http://schemas.microsoft.com/office/drawing/2014/main" id="{B0ED99D8-09C5-47F1-BA8F-DF712EDE29E9}"/>
              </a:ext>
            </a:extLst>
          </p:cNvPr>
          <p:cNvSpPr/>
          <p:nvPr/>
        </p:nvSpPr>
        <p:spPr>
          <a:xfrm flipH="1">
            <a:off x="8271587" y="2588788"/>
            <a:ext cx="3566226" cy="110539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3B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C019884-BA86-4B0F-8E48-4FEB774059EE}"/>
              </a:ext>
            </a:extLst>
          </p:cNvPr>
          <p:cNvSpPr/>
          <p:nvPr/>
        </p:nvSpPr>
        <p:spPr>
          <a:xfrm>
            <a:off x="3825172" y="3962278"/>
            <a:ext cx="3566227" cy="2451862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Organigramme : Entrée manuelle 27">
            <a:extLst>
              <a:ext uri="{FF2B5EF4-FFF2-40B4-BE49-F238E27FC236}">
                <a16:creationId xmlns:a16="http://schemas.microsoft.com/office/drawing/2014/main" id="{E1065FBA-2AAE-4D0A-BAAA-9BFCA98864EB}"/>
              </a:ext>
            </a:extLst>
          </p:cNvPr>
          <p:cNvSpPr/>
          <p:nvPr/>
        </p:nvSpPr>
        <p:spPr>
          <a:xfrm>
            <a:off x="3825173" y="5311427"/>
            <a:ext cx="3566226" cy="110271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0651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itre 1">
            <a:extLst>
              <a:ext uri="{FF2B5EF4-FFF2-40B4-BE49-F238E27FC236}">
                <a16:creationId xmlns:a16="http://schemas.microsoft.com/office/drawing/2014/main" id="{4C5AE0EA-6490-4053-BB7D-1891CC555C4B}"/>
              </a:ext>
            </a:extLst>
          </p:cNvPr>
          <p:cNvSpPr txBox="1">
            <a:spLocks/>
          </p:cNvSpPr>
          <p:nvPr/>
        </p:nvSpPr>
        <p:spPr>
          <a:xfrm>
            <a:off x="3981450" y="4230805"/>
            <a:ext cx="3219450" cy="5909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FFFFFF"/>
                </a:solidFill>
              </a:rPr>
              <a:t>Création d’un WAR avec Spring Boot</a:t>
            </a:r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37" name="Organigramme : Entrée manuelle 27">
            <a:extLst>
              <a:ext uri="{FF2B5EF4-FFF2-40B4-BE49-F238E27FC236}">
                <a16:creationId xmlns:a16="http://schemas.microsoft.com/office/drawing/2014/main" id="{49EA19CE-E787-4BF6-AEC1-DCEC39FC664E}"/>
              </a:ext>
            </a:extLst>
          </p:cNvPr>
          <p:cNvSpPr/>
          <p:nvPr/>
        </p:nvSpPr>
        <p:spPr>
          <a:xfrm flipH="1">
            <a:off x="3825171" y="5311427"/>
            <a:ext cx="3566226" cy="110271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065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Titre 1">
            <a:extLst>
              <a:ext uri="{FF2B5EF4-FFF2-40B4-BE49-F238E27FC236}">
                <a16:creationId xmlns:a16="http://schemas.microsoft.com/office/drawing/2014/main" id="{86015692-C481-4AB1-807F-14F19FC3AB38}"/>
              </a:ext>
            </a:extLst>
          </p:cNvPr>
          <p:cNvSpPr txBox="1">
            <a:spLocks/>
          </p:cNvSpPr>
          <p:nvPr/>
        </p:nvSpPr>
        <p:spPr>
          <a:xfrm>
            <a:off x="8429626" y="4221898"/>
            <a:ext cx="3171824" cy="8402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FFFFFF"/>
                </a:solidFill>
              </a:rPr>
              <a:t>Savoir utiliser des attributs du contrôleur pour agir sur l’affichage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1EE804-59E0-279D-C040-E814F5A1D686}"/>
              </a:ext>
            </a:extLst>
          </p:cNvPr>
          <p:cNvSpPr/>
          <p:nvPr/>
        </p:nvSpPr>
        <p:spPr>
          <a:xfrm>
            <a:off x="8271587" y="3962279"/>
            <a:ext cx="3566227" cy="2451862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Organigramme : Entrée manuelle 27">
            <a:extLst>
              <a:ext uri="{FF2B5EF4-FFF2-40B4-BE49-F238E27FC236}">
                <a16:creationId xmlns:a16="http://schemas.microsoft.com/office/drawing/2014/main" id="{A7319331-0FD9-027D-19E3-966B4CEB9B64}"/>
              </a:ext>
            </a:extLst>
          </p:cNvPr>
          <p:cNvSpPr/>
          <p:nvPr/>
        </p:nvSpPr>
        <p:spPr>
          <a:xfrm>
            <a:off x="8271587" y="5311426"/>
            <a:ext cx="3566226" cy="1102713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016B9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46D89956-22A5-973E-0302-4FE1293E2235}"/>
              </a:ext>
            </a:extLst>
          </p:cNvPr>
          <p:cNvSpPr txBox="1">
            <a:spLocks/>
          </p:cNvSpPr>
          <p:nvPr/>
        </p:nvSpPr>
        <p:spPr>
          <a:xfrm>
            <a:off x="8429626" y="4221898"/>
            <a:ext cx="3171824" cy="5909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FFFFFF"/>
                </a:solidFill>
              </a:rPr>
              <a:t>Déployer un WAR dans Tomcat</a:t>
            </a:r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7" name="Organigramme : Entrée manuelle 27">
            <a:extLst>
              <a:ext uri="{FF2B5EF4-FFF2-40B4-BE49-F238E27FC236}">
                <a16:creationId xmlns:a16="http://schemas.microsoft.com/office/drawing/2014/main" id="{4917096D-58CB-DFAF-A4B2-15D5C84C540A}"/>
              </a:ext>
            </a:extLst>
          </p:cNvPr>
          <p:cNvSpPr/>
          <p:nvPr/>
        </p:nvSpPr>
        <p:spPr>
          <a:xfrm flipH="1">
            <a:off x="8271587" y="5311425"/>
            <a:ext cx="3566226" cy="1102713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016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406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re 1">
            <a:extLst>
              <a:ext uri="{FF2B5EF4-FFF2-40B4-BE49-F238E27FC236}">
                <a16:creationId xmlns:a16="http://schemas.microsoft.com/office/drawing/2014/main" id="{1B0027D7-EF67-4A03-81A8-E1EE0215D45B}"/>
              </a:ext>
            </a:extLst>
          </p:cNvPr>
          <p:cNvSpPr txBox="1">
            <a:spLocks/>
          </p:cNvSpPr>
          <p:nvPr/>
        </p:nvSpPr>
        <p:spPr>
          <a:xfrm>
            <a:off x="4350802" y="2634250"/>
            <a:ext cx="6253470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141E26"/>
                </a:solidFill>
              </a:rPr>
              <a:t> Création d’un JAR exécutable avec Spring Boot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E028F3-B265-4C26-AE39-985114110839}"/>
              </a:ext>
            </a:extLst>
          </p:cNvPr>
          <p:cNvSpPr/>
          <p:nvPr/>
        </p:nvSpPr>
        <p:spPr>
          <a:xfrm>
            <a:off x="0" y="0"/>
            <a:ext cx="3470989" cy="6858000"/>
          </a:xfrm>
          <a:prstGeom prst="rect">
            <a:avLst/>
          </a:prstGeom>
          <a:solidFill>
            <a:srgbClr val="3B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du texte 19">
            <a:extLst>
              <a:ext uri="{FF2B5EF4-FFF2-40B4-BE49-F238E27FC236}">
                <a16:creationId xmlns:a16="http://schemas.microsoft.com/office/drawing/2014/main" id="{2B41308F-BC0B-48D7-87BB-2B0B96E1A818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SOMMAIRE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3C4C42B5-78D4-43BA-9AEF-E786F5CC3DD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SOMMAIRE</a:t>
            </a: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5727DDCA-0BE5-4E22-A2E0-0367F5B362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4342341" y="1112461"/>
            <a:ext cx="6606396" cy="341632"/>
          </a:xfrm>
          <a:noFill/>
          <a:ln>
            <a:noFill/>
          </a:ln>
        </p:spPr>
        <p:txBody>
          <a:bodyPr wrap="square" anchor="t" anchorCtr="0">
            <a:spAutoFit/>
          </a:bodyPr>
          <a:lstStyle/>
          <a:p>
            <a:r>
              <a:rPr lang="fr-FR" sz="1800" dirty="0">
                <a:solidFill>
                  <a:srgbClr val="141E26"/>
                </a:solidFill>
              </a:rPr>
              <a:t>Configurations des machines de déploiement </a:t>
            </a:r>
            <a:endParaRPr lang="fr-FR" sz="1800" b="1" dirty="0">
              <a:solidFill>
                <a:srgbClr val="141E26"/>
              </a:solidFill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C034616E-7336-4DBC-BEEC-32134FC5CA9A}"/>
              </a:ext>
            </a:extLst>
          </p:cNvPr>
          <p:cNvGrpSpPr/>
          <p:nvPr/>
        </p:nvGrpSpPr>
        <p:grpSpPr>
          <a:xfrm>
            <a:off x="3816714" y="1112462"/>
            <a:ext cx="352619" cy="341632"/>
            <a:chOff x="3816714" y="1112462"/>
            <a:chExt cx="542922" cy="526006"/>
          </a:xfrm>
        </p:grpSpPr>
        <p:sp>
          <p:nvSpPr>
            <p:cNvPr id="28" name="Organigramme : Entrée manuelle 27">
              <a:extLst>
                <a:ext uri="{FF2B5EF4-FFF2-40B4-BE49-F238E27FC236}">
                  <a16:creationId xmlns:a16="http://schemas.microsoft.com/office/drawing/2014/main" id="{198D380E-6092-4D34-BB2B-D9FDFA98D592}"/>
                </a:ext>
              </a:extLst>
            </p:cNvPr>
            <p:cNvSpPr/>
            <p:nvPr/>
          </p:nvSpPr>
          <p:spPr>
            <a:xfrm rot="5400000">
              <a:off x="3825173" y="1104005"/>
              <a:ext cx="526006" cy="54292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AAD23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Organigramme : Entrée manuelle 27">
              <a:extLst>
                <a:ext uri="{FF2B5EF4-FFF2-40B4-BE49-F238E27FC236}">
                  <a16:creationId xmlns:a16="http://schemas.microsoft.com/office/drawing/2014/main" id="{8E232A21-C057-49F8-A96A-203E18686FC4}"/>
                </a:ext>
              </a:extLst>
            </p:cNvPr>
            <p:cNvSpPr/>
            <p:nvPr/>
          </p:nvSpPr>
          <p:spPr>
            <a:xfrm rot="5400000" flipH="1">
              <a:off x="3825171" y="1104005"/>
              <a:ext cx="526006" cy="54292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AAD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BBDA650A-F324-4799-A306-68C47DE23A72}"/>
              </a:ext>
            </a:extLst>
          </p:cNvPr>
          <p:cNvGrpSpPr/>
          <p:nvPr/>
        </p:nvGrpSpPr>
        <p:grpSpPr>
          <a:xfrm>
            <a:off x="3825174" y="2634250"/>
            <a:ext cx="352619" cy="341632"/>
            <a:chOff x="3816713" y="2710839"/>
            <a:chExt cx="542923" cy="526007"/>
          </a:xfrm>
        </p:grpSpPr>
        <p:sp>
          <p:nvSpPr>
            <p:cNvPr id="35" name="Organigramme : Entrée manuelle 27">
              <a:extLst>
                <a:ext uri="{FF2B5EF4-FFF2-40B4-BE49-F238E27FC236}">
                  <a16:creationId xmlns:a16="http://schemas.microsoft.com/office/drawing/2014/main" id="{E1065FBA-2AAE-4D0A-BAAA-9BFCA98864EB}"/>
                </a:ext>
              </a:extLst>
            </p:cNvPr>
            <p:cNvSpPr/>
            <p:nvPr/>
          </p:nvSpPr>
          <p:spPr>
            <a:xfrm rot="5400000">
              <a:off x="3825172" y="2702382"/>
              <a:ext cx="526007" cy="542921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37" name="Organigramme : Entrée manuelle 27">
              <a:extLst>
                <a:ext uri="{FF2B5EF4-FFF2-40B4-BE49-F238E27FC236}">
                  <a16:creationId xmlns:a16="http://schemas.microsoft.com/office/drawing/2014/main" id="{49EA19CE-E787-4BF6-AEC1-DCEC39FC664E}"/>
                </a:ext>
              </a:extLst>
            </p:cNvPr>
            <p:cNvSpPr/>
            <p:nvPr/>
          </p:nvSpPr>
          <p:spPr>
            <a:xfrm rot="5400000" flipH="1">
              <a:off x="3825170" y="2702382"/>
              <a:ext cx="526007" cy="542921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</p:grpSp>
      <p:pic>
        <p:nvPicPr>
          <p:cNvPr id="23" name="Graphique 22" descr="Diagramme de Gantt avec un remplissage uni">
            <a:extLst>
              <a:ext uri="{FF2B5EF4-FFF2-40B4-BE49-F238E27FC236}">
                <a16:creationId xmlns:a16="http://schemas.microsoft.com/office/drawing/2014/main" id="{B99F2089-E1F9-457E-ACD0-AD5C1BF1E4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54185" y="428629"/>
            <a:ext cx="587415" cy="587415"/>
          </a:xfrm>
          <a:prstGeom prst="rect">
            <a:avLst/>
          </a:prstGeom>
        </p:spPr>
      </p:pic>
      <p:sp>
        <p:nvSpPr>
          <p:cNvPr id="30" name="Titre 1">
            <a:extLst>
              <a:ext uri="{FF2B5EF4-FFF2-40B4-BE49-F238E27FC236}">
                <a16:creationId xmlns:a16="http://schemas.microsoft.com/office/drawing/2014/main" id="{6EB776A7-6E6C-4154-8A6E-454039D93BC0}"/>
              </a:ext>
            </a:extLst>
          </p:cNvPr>
          <p:cNvSpPr txBox="1">
            <a:spLocks/>
          </p:cNvSpPr>
          <p:nvPr/>
        </p:nvSpPr>
        <p:spPr>
          <a:xfrm>
            <a:off x="4342342" y="1873356"/>
            <a:ext cx="6606395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141E26"/>
                </a:solidFill>
              </a:rPr>
              <a:t>Rappels JAR et WAR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656A818E-C971-67BE-5B56-5EBCD13BBB1F}"/>
              </a:ext>
            </a:extLst>
          </p:cNvPr>
          <p:cNvGrpSpPr/>
          <p:nvPr/>
        </p:nvGrpSpPr>
        <p:grpSpPr>
          <a:xfrm>
            <a:off x="3816713" y="1112462"/>
            <a:ext cx="352619" cy="341632"/>
            <a:chOff x="3816714" y="1112462"/>
            <a:chExt cx="542922" cy="526006"/>
          </a:xfrm>
        </p:grpSpPr>
        <p:sp>
          <p:nvSpPr>
            <p:cNvPr id="25" name="Organigramme : Entrée manuelle 27">
              <a:extLst>
                <a:ext uri="{FF2B5EF4-FFF2-40B4-BE49-F238E27FC236}">
                  <a16:creationId xmlns:a16="http://schemas.microsoft.com/office/drawing/2014/main" id="{005DE19E-6A23-9FD6-C951-29F3466AA868}"/>
                </a:ext>
              </a:extLst>
            </p:cNvPr>
            <p:cNvSpPr/>
            <p:nvPr/>
          </p:nvSpPr>
          <p:spPr>
            <a:xfrm rot="5400000">
              <a:off x="3825173" y="1104005"/>
              <a:ext cx="526006" cy="54292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AAD23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Organigramme : Entrée manuelle 27">
              <a:extLst>
                <a:ext uri="{FF2B5EF4-FFF2-40B4-BE49-F238E27FC236}">
                  <a16:creationId xmlns:a16="http://schemas.microsoft.com/office/drawing/2014/main" id="{1DDC40F6-9F17-346B-E4BA-9B046DFCB448}"/>
                </a:ext>
              </a:extLst>
            </p:cNvPr>
            <p:cNvSpPr/>
            <p:nvPr/>
          </p:nvSpPr>
          <p:spPr>
            <a:xfrm rot="5400000" flipH="1">
              <a:off x="3825171" y="1104005"/>
              <a:ext cx="526006" cy="54292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AAD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557A084D-2F45-9231-5371-4B3C1CE1E729}"/>
              </a:ext>
            </a:extLst>
          </p:cNvPr>
          <p:cNvGrpSpPr/>
          <p:nvPr/>
        </p:nvGrpSpPr>
        <p:grpSpPr>
          <a:xfrm rot="5400000">
            <a:off x="3822206" y="1867864"/>
            <a:ext cx="341634" cy="352619"/>
            <a:chOff x="8271587" y="2588788"/>
            <a:chExt cx="3566226" cy="1105399"/>
          </a:xfrm>
        </p:grpSpPr>
        <p:sp>
          <p:nvSpPr>
            <p:cNvPr id="29" name="Organigramme : Entrée manuelle 27">
              <a:extLst>
                <a:ext uri="{FF2B5EF4-FFF2-40B4-BE49-F238E27FC236}">
                  <a16:creationId xmlns:a16="http://schemas.microsoft.com/office/drawing/2014/main" id="{E30889D4-C6AA-9C5C-CBBB-9B91CE4BEC7A}"/>
                </a:ext>
              </a:extLst>
            </p:cNvPr>
            <p:cNvSpPr/>
            <p:nvPr/>
          </p:nvSpPr>
          <p:spPr>
            <a:xfrm>
              <a:off x="8271587" y="2588789"/>
              <a:ext cx="3566226" cy="1105398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3B518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Organigramme : Entrée manuelle 27">
              <a:extLst>
                <a:ext uri="{FF2B5EF4-FFF2-40B4-BE49-F238E27FC236}">
                  <a16:creationId xmlns:a16="http://schemas.microsoft.com/office/drawing/2014/main" id="{085E5184-9D01-25CC-2B0E-542195C22BAC}"/>
                </a:ext>
              </a:extLst>
            </p:cNvPr>
            <p:cNvSpPr/>
            <p:nvPr/>
          </p:nvSpPr>
          <p:spPr>
            <a:xfrm flipH="1">
              <a:off x="8271587" y="2588788"/>
              <a:ext cx="3566226" cy="1105398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3B5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" name="Titre 1">
            <a:extLst>
              <a:ext uri="{FF2B5EF4-FFF2-40B4-BE49-F238E27FC236}">
                <a16:creationId xmlns:a16="http://schemas.microsoft.com/office/drawing/2014/main" id="{0C82A521-97AD-1EC0-BE30-187E1FF508DC}"/>
              </a:ext>
            </a:extLst>
          </p:cNvPr>
          <p:cNvSpPr txBox="1">
            <a:spLocks/>
          </p:cNvSpPr>
          <p:nvPr/>
        </p:nvSpPr>
        <p:spPr>
          <a:xfrm>
            <a:off x="4350802" y="3395141"/>
            <a:ext cx="6253470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141E26"/>
                </a:solidFill>
              </a:rPr>
              <a:t>Création et déploiement d’un WAR dans Tomcat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2DDD0A92-8828-6CD9-06B4-D96FDE4DEBD5}"/>
              </a:ext>
            </a:extLst>
          </p:cNvPr>
          <p:cNvGrpSpPr/>
          <p:nvPr/>
        </p:nvGrpSpPr>
        <p:grpSpPr>
          <a:xfrm rot="5400000">
            <a:off x="3822205" y="3389649"/>
            <a:ext cx="341632" cy="352617"/>
            <a:chOff x="8271587" y="5311425"/>
            <a:chExt cx="3566226" cy="1102714"/>
          </a:xfrm>
        </p:grpSpPr>
        <p:sp>
          <p:nvSpPr>
            <p:cNvPr id="11" name="Organigramme : Entrée manuelle 27">
              <a:extLst>
                <a:ext uri="{FF2B5EF4-FFF2-40B4-BE49-F238E27FC236}">
                  <a16:creationId xmlns:a16="http://schemas.microsoft.com/office/drawing/2014/main" id="{DEDDC6EF-0A0E-E85A-4A7C-6A9DA6BD563D}"/>
                </a:ext>
              </a:extLst>
            </p:cNvPr>
            <p:cNvSpPr/>
            <p:nvPr/>
          </p:nvSpPr>
          <p:spPr>
            <a:xfrm>
              <a:off x="8271587" y="5311426"/>
              <a:ext cx="3566226" cy="1102713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16B9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Organigramme : Entrée manuelle 27">
              <a:extLst>
                <a:ext uri="{FF2B5EF4-FFF2-40B4-BE49-F238E27FC236}">
                  <a16:creationId xmlns:a16="http://schemas.microsoft.com/office/drawing/2014/main" id="{D435C751-D1F2-529B-E81B-46D27CF21284}"/>
                </a:ext>
              </a:extLst>
            </p:cNvPr>
            <p:cNvSpPr/>
            <p:nvPr/>
          </p:nvSpPr>
          <p:spPr>
            <a:xfrm flipH="1">
              <a:off x="8271587" y="5311425"/>
              <a:ext cx="3566226" cy="1102713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16B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27891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Frameworls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Déploiement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1218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Configurations des machines de déploiement</a:t>
            </a:r>
          </a:p>
        </p:txBody>
      </p:sp>
    </p:spTree>
    <p:extLst>
      <p:ext uri="{BB962C8B-B14F-4D97-AF65-F5344CB8AC3E}">
        <p14:creationId xmlns:p14="http://schemas.microsoft.com/office/powerpoint/2010/main" val="308177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7039B82E-248A-E9BB-B359-FE75DAA2329F}"/>
              </a:ext>
            </a:extLst>
          </p:cNvPr>
          <p:cNvSpPr txBox="1">
            <a:spLocks/>
          </p:cNvSpPr>
          <p:nvPr/>
        </p:nvSpPr>
        <p:spPr>
          <a:xfrm>
            <a:off x="3506875" y="1316959"/>
            <a:ext cx="8330938" cy="37265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011F39"/>
                </a:solidFill>
              </a:rPr>
              <a:t>Pour faire tourner une application Spring Boot avec accès aux données, il faut 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Un </a:t>
            </a:r>
            <a:r>
              <a:rPr lang="fr-FR" sz="2400" dirty="0">
                <a:solidFill>
                  <a:srgbClr val="95B258"/>
                </a:solidFill>
              </a:rPr>
              <a:t>JDK Java </a:t>
            </a:r>
            <a:r>
              <a:rPr lang="fr-FR" sz="2400" dirty="0">
                <a:solidFill>
                  <a:srgbClr val="011F39"/>
                </a:solidFill>
              </a:rPr>
              <a:t>d’installer correspondant à la version utiliser pour Spring 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Un </a:t>
            </a:r>
            <a:r>
              <a:rPr lang="fr-FR" sz="2400" dirty="0">
                <a:solidFill>
                  <a:srgbClr val="95B258"/>
                </a:solidFill>
              </a:rPr>
              <a:t>serveur de base de données </a:t>
            </a:r>
            <a:r>
              <a:rPr lang="fr-FR" sz="2400" dirty="0">
                <a:solidFill>
                  <a:srgbClr val="011F39"/>
                </a:solidFill>
              </a:rPr>
              <a:t>correspondant à celui de développement 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Si base de données relationnelles en SQL : MySQL Server, Microsoft SQL Server, …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Si base de données NoSQL : MongoDB, Cassandra, …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Configurations des machines de déploiement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Déploiement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Frameworls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Déploiement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Rappels JAR et WAR</a:t>
            </a:r>
          </a:p>
        </p:txBody>
      </p:sp>
    </p:spTree>
    <p:extLst>
      <p:ext uri="{BB962C8B-B14F-4D97-AF65-F5344CB8AC3E}">
        <p14:creationId xmlns:p14="http://schemas.microsoft.com/office/powerpoint/2010/main" val="410184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7039B82E-248A-E9BB-B359-FE75DAA2329F}"/>
              </a:ext>
            </a:extLst>
          </p:cNvPr>
          <p:cNvSpPr txBox="1">
            <a:spLocks/>
          </p:cNvSpPr>
          <p:nvPr/>
        </p:nvSpPr>
        <p:spPr>
          <a:xfrm>
            <a:off x="3506875" y="1316959"/>
            <a:ext cx="8330938" cy="404001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buClr>
                <a:srgbClr val="011F39"/>
              </a:buClr>
            </a:pPr>
            <a:r>
              <a:rPr lang="fr-FR" sz="2400" dirty="0">
                <a:solidFill>
                  <a:srgbClr val="95B258"/>
                </a:solidFill>
              </a:rPr>
              <a:t>JAR</a:t>
            </a:r>
            <a:r>
              <a:rPr lang="fr-FR" sz="2400" dirty="0">
                <a:solidFill>
                  <a:srgbClr val="011F39"/>
                </a:solidFill>
              </a:rPr>
              <a:t> = </a:t>
            </a:r>
            <a:r>
              <a:rPr lang="fr-FR" sz="2400" dirty="0">
                <a:solidFill>
                  <a:srgbClr val="95B258"/>
                </a:solidFill>
              </a:rPr>
              <a:t>J</a:t>
            </a:r>
            <a:r>
              <a:rPr lang="fr-FR" sz="2400" dirty="0">
                <a:solidFill>
                  <a:srgbClr val="011F39"/>
                </a:solidFill>
              </a:rPr>
              <a:t>ava </a:t>
            </a:r>
            <a:r>
              <a:rPr lang="fr-FR" sz="2400" dirty="0">
                <a:solidFill>
                  <a:srgbClr val="95B258"/>
                </a:solidFill>
              </a:rPr>
              <a:t>ar</a:t>
            </a:r>
            <a:r>
              <a:rPr lang="fr-FR" sz="2400" dirty="0">
                <a:solidFill>
                  <a:srgbClr val="011F39"/>
                </a:solidFill>
              </a:rPr>
              <a:t>chive</a:t>
            </a: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Permet de regrouper les classes, les ressources et les bibliothèques Java en un fichier compressé</a:t>
            </a: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Les fichiers JAR ont une extension « </a:t>
            </a:r>
            <a:r>
              <a:rPr lang="fr-FR" sz="2400" dirty="0">
                <a:solidFill>
                  <a:srgbClr val="95B258"/>
                </a:solidFill>
              </a:rPr>
              <a:t>.jar </a:t>
            </a:r>
            <a:r>
              <a:rPr lang="fr-FR" sz="2400" dirty="0">
                <a:solidFill>
                  <a:srgbClr val="011F39"/>
                </a:solidFill>
              </a:rPr>
              <a:t>»</a:t>
            </a: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Ils peuvent s’exécuter avec la commande :</a:t>
            </a: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011F39"/>
              </a:solidFill>
            </a:endParaRP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Permettent de distribuer des bibliothèques Java ou des applications autonomes</a:t>
            </a: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La structure est :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Rappels JAR et WAR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Déploiement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F846954-769B-5EC8-FB1E-0C347A28705E}"/>
              </a:ext>
            </a:extLst>
          </p:cNvPr>
          <p:cNvSpPr txBox="1"/>
          <p:nvPr/>
        </p:nvSpPr>
        <p:spPr>
          <a:xfrm>
            <a:off x="3506874" y="3584183"/>
            <a:ext cx="8330938" cy="435312"/>
          </a:xfrm>
          <a:prstGeom prst="rect">
            <a:avLst/>
          </a:prstGeom>
          <a:noFill/>
          <a:ln>
            <a:solidFill>
              <a:srgbClr val="011F39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Clr>
                <a:srgbClr val="011F39"/>
              </a:buClr>
            </a:pPr>
            <a:r>
              <a:rPr lang="fr-FR" sz="2000" dirty="0">
                <a:solidFill>
                  <a:srgbClr val="011F39"/>
                </a:solidFill>
                <a:latin typeface="Consolas" panose="020B0609020204030204" pitchFamily="49" charset="0"/>
              </a:rPr>
              <a:t>java -jar nom_du_fichier.jar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A37F886-5599-BF14-E08A-83BC06DB3F1B}"/>
              </a:ext>
            </a:extLst>
          </p:cNvPr>
          <p:cNvSpPr txBox="1"/>
          <p:nvPr/>
        </p:nvSpPr>
        <p:spPr>
          <a:xfrm>
            <a:off x="3506874" y="5267073"/>
            <a:ext cx="8330938" cy="991938"/>
          </a:xfrm>
          <a:prstGeom prst="rect">
            <a:avLst/>
          </a:prstGeom>
          <a:noFill/>
          <a:ln>
            <a:solidFill>
              <a:srgbClr val="011F39"/>
            </a:solidFill>
          </a:ln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Clr>
                <a:srgbClr val="011F39"/>
              </a:buClr>
              <a:buFont typeface="+mj-lt"/>
              <a:buAutoNum type="arabicPeriod"/>
            </a:pPr>
            <a:r>
              <a:rPr lang="fr-FR" sz="1600" dirty="0">
                <a:solidFill>
                  <a:srgbClr val="011F39"/>
                </a:solidFill>
                <a:latin typeface="Consolas" panose="020B0609020204030204" pitchFamily="49" charset="0"/>
              </a:rPr>
              <a:t>Les classes Java compilées</a:t>
            </a:r>
          </a:p>
          <a:p>
            <a:pPr marL="457200" indent="-457200">
              <a:lnSpc>
                <a:spcPct val="120000"/>
              </a:lnSpc>
              <a:buClr>
                <a:srgbClr val="011F39"/>
              </a:buClr>
              <a:buFont typeface="+mj-lt"/>
              <a:buAutoNum type="arabicPeriod"/>
            </a:pPr>
            <a:r>
              <a:rPr lang="fr-FR" sz="1600" dirty="0">
                <a:solidFill>
                  <a:srgbClr val="011F39"/>
                </a:solidFill>
                <a:latin typeface="Consolas" panose="020B0609020204030204" pitchFamily="49" charset="0"/>
              </a:rPr>
              <a:t>Bibliothèques tierces</a:t>
            </a:r>
          </a:p>
          <a:p>
            <a:pPr marL="457200" indent="-457200">
              <a:lnSpc>
                <a:spcPct val="120000"/>
              </a:lnSpc>
              <a:buClr>
                <a:srgbClr val="011F39"/>
              </a:buClr>
              <a:buFont typeface="+mj-lt"/>
              <a:buAutoNum type="arabicPeriod"/>
            </a:pPr>
            <a:r>
              <a:rPr lang="fr-FR" sz="1600" dirty="0">
                <a:solidFill>
                  <a:srgbClr val="011F39"/>
                </a:solidFill>
                <a:latin typeface="Consolas" panose="020B0609020204030204" pitchFamily="49" charset="0"/>
              </a:rPr>
              <a:t>META-INF</a:t>
            </a:r>
          </a:p>
        </p:txBody>
      </p:sp>
    </p:spTree>
    <p:extLst>
      <p:ext uri="{BB962C8B-B14F-4D97-AF65-F5344CB8AC3E}">
        <p14:creationId xmlns:p14="http://schemas.microsoft.com/office/powerpoint/2010/main" val="352563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7039B82E-248A-E9BB-B359-FE75DAA2329F}"/>
              </a:ext>
            </a:extLst>
          </p:cNvPr>
          <p:cNvSpPr txBox="1">
            <a:spLocks/>
          </p:cNvSpPr>
          <p:nvPr/>
        </p:nvSpPr>
        <p:spPr>
          <a:xfrm>
            <a:off x="3506875" y="1316959"/>
            <a:ext cx="8330938" cy="525881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buClr>
                <a:srgbClr val="011F39"/>
              </a:buClr>
            </a:pPr>
            <a:r>
              <a:rPr lang="fr-FR" sz="2400" dirty="0">
                <a:solidFill>
                  <a:srgbClr val="95B258"/>
                </a:solidFill>
              </a:rPr>
              <a:t>WAR</a:t>
            </a:r>
            <a:r>
              <a:rPr lang="fr-FR" sz="2400" dirty="0">
                <a:solidFill>
                  <a:srgbClr val="011F39"/>
                </a:solidFill>
              </a:rPr>
              <a:t> = </a:t>
            </a:r>
            <a:r>
              <a:rPr lang="fr-FR" sz="2400" dirty="0">
                <a:solidFill>
                  <a:srgbClr val="95B258"/>
                </a:solidFill>
              </a:rPr>
              <a:t>W</a:t>
            </a:r>
            <a:r>
              <a:rPr lang="fr-FR" sz="2400" dirty="0">
                <a:solidFill>
                  <a:srgbClr val="011F39"/>
                </a:solidFill>
              </a:rPr>
              <a:t>eb </a:t>
            </a:r>
            <a:r>
              <a:rPr lang="fr-FR" sz="2400" dirty="0">
                <a:solidFill>
                  <a:srgbClr val="95B258"/>
                </a:solidFill>
              </a:rPr>
              <a:t>ar</a:t>
            </a:r>
            <a:r>
              <a:rPr lang="fr-FR" sz="2400" dirty="0">
                <a:solidFill>
                  <a:srgbClr val="011F39"/>
                </a:solidFill>
              </a:rPr>
              <a:t>chive</a:t>
            </a: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Permet de regrouper les informations pour une application Web</a:t>
            </a: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HMTL, CSS, JavaScript et le code Java</a:t>
            </a: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Les fichiers WAR ont une extension « </a:t>
            </a:r>
            <a:r>
              <a:rPr lang="fr-FR" sz="2400" dirty="0">
                <a:solidFill>
                  <a:srgbClr val="95B258"/>
                </a:solidFill>
              </a:rPr>
              <a:t>.</a:t>
            </a:r>
            <a:r>
              <a:rPr lang="fr-FR" sz="2400" dirty="0" err="1">
                <a:solidFill>
                  <a:srgbClr val="95B258"/>
                </a:solidFill>
              </a:rPr>
              <a:t>war</a:t>
            </a:r>
            <a:r>
              <a:rPr lang="fr-FR" sz="2400" dirty="0">
                <a:solidFill>
                  <a:srgbClr val="95B258"/>
                </a:solidFill>
              </a:rPr>
              <a:t> </a:t>
            </a:r>
            <a:r>
              <a:rPr lang="fr-FR" sz="2400" dirty="0">
                <a:solidFill>
                  <a:srgbClr val="011F39"/>
                </a:solidFill>
              </a:rPr>
              <a:t>»</a:t>
            </a: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Ils peuvent être déployés dans des serveurs Web : Apache Tomcat, JBoss, WebSphere, …</a:t>
            </a: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La structure est :</a:t>
            </a: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011F39"/>
              </a:solidFill>
            </a:endParaRP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011F39"/>
              </a:solidFill>
            </a:endParaRP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011F39"/>
              </a:solidFill>
            </a:endParaRP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011F39"/>
              </a:solidFill>
            </a:endParaRP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Rappels JAR et WAR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Déploiement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A37F886-5599-BF14-E08A-83BC06DB3F1B}"/>
              </a:ext>
            </a:extLst>
          </p:cNvPr>
          <p:cNvSpPr txBox="1"/>
          <p:nvPr/>
        </p:nvSpPr>
        <p:spPr>
          <a:xfrm>
            <a:off x="3506875" y="4760297"/>
            <a:ext cx="8330938" cy="1844031"/>
          </a:xfrm>
          <a:prstGeom prst="rect">
            <a:avLst/>
          </a:prstGeom>
          <a:noFill/>
          <a:ln>
            <a:solidFill>
              <a:srgbClr val="011F39"/>
            </a:solidFill>
          </a:ln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Clr>
                <a:srgbClr val="011F39"/>
              </a:buClr>
              <a:buFont typeface="+mj-lt"/>
              <a:buAutoNum type="arabicPeriod"/>
            </a:pPr>
            <a:r>
              <a:rPr lang="fr-FR" sz="1600" dirty="0">
                <a:solidFill>
                  <a:srgbClr val="011F39"/>
                </a:solidFill>
                <a:latin typeface="Consolas" panose="020B0609020204030204" pitchFamily="49" charset="0"/>
              </a:rPr>
              <a:t>META-INF</a:t>
            </a:r>
          </a:p>
          <a:p>
            <a:pPr marL="457200" indent="-457200">
              <a:lnSpc>
                <a:spcPct val="120000"/>
              </a:lnSpc>
              <a:buClr>
                <a:srgbClr val="011F39"/>
              </a:buClr>
              <a:buFont typeface="+mj-lt"/>
              <a:buAutoNum type="arabicPeriod"/>
            </a:pPr>
            <a:r>
              <a:rPr lang="fr-FR" sz="1600" dirty="0">
                <a:solidFill>
                  <a:srgbClr val="011F39"/>
                </a:solidFill>
                <a:latin typeface="Consolas" panose="020B0609020204030204" pitchFamily="49" charset="0"/>
              </a:rPr>
              <a:t>WEB-INF</a:t>
            </a:r>
          </a:p>
          <a:p>
            <a:pPr marL="914400" lvl="1" indent="-4572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11F39"/>
                </a:solidFill>
                <a:latin typeface="Consolas" panose="020B0609020204030204" pitchFamily="49" charset="0"/>
              </a:rPr>
              <a:t>web.xml (descripteur de déploiement)</a:t>
            </a:r>
          </a:p>
          <a:p>
            <a:pPr marL="914400" lvl="1" indent="-4572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11F39"/>
                </a:solidFill>
                <a:latin typeface="Consolas" panose="020B0609020204030204" pitchFamily="49" charset="0"/>
              </a:rPr>
              <a:t>classes/ (classes Java compilées)</a:t>
            </a:r>
          </a:p>
          <a:p>
            <a:pPr marL="457200" indent="-4572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11F39"/>
                </a:solidFill>
                <a:latin typeface="Consolas" panose="020B0609020204030204" pitchFamily="49" charset="0"/>
              </a:rPr>
              <a:t>index.html (page d’accueil de l’application)</a:t>
            </a:r>
          </a:p>
          <a:p>
            <a:pPr marL="457200" indent="-4572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11F39"/>
                </a:solidFill>
                <a:latin typeface="Consolas" panose="020B0609020204030204" pitchFamily="49" charset="0"/>
              </a:rPr>
              <a:t>Autres ressources Web (HTML, JS, CSS, …)</a:t>
            </a:r>
          </a:p>
        </p:txBody>
      </p:sp>
    </p:spTree>
    <p:extLst>
      <p:ext uri="{BB962C8B-B14F-4D97-AF65-F5344CB8AC3E}">
        <p14:creationId xmlns:p14="http://schemas.microsoft.com/office/powerpoint/2010/main" val="356502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THÈME OFFICE" val="RIT6VH5m"/>
  <p:tag name="ARTICULATE_DESIGN_ID_1_THÈME OFFICE" val="R66cABEG"/>
  <p:tag name="ARTICULATE_SLIDE_COUNT" val="20"/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b">
        <a:normAutofit/>
      </a:bodyPr>
      <a:lstStyle>
        <a:defPPr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NI-ecole-Informatique-Charte_Graphique-v2023.potx" id="{8DF23D5A-EBA0-4384-9913-53A09D13838D}" vid="{220E91A7-61C3-4B73-AA27-DB095AB2A8A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3EFB5204D723459553F1AE909AB3D0" ma:contentTypeVersion="15" ma:contentTypeDescription="Crée un document." ma:contentTypeScope="" ma:versionID="8bab029539f42b6040b2ca345d01074d">
  <xsd:schema xmlns:xsd="http://www.w3.org/2001/XMLSchema" xmlns:xs="http://www.w3.org/2001/XMLSchema" xmlns:p="http://schemas.microsoft.com/office/2006/metadata/properties" xmlns:ns2="84f17460-2ce9-4a13-ba7e-618f50074c06" xmlns:ns3="ba394ada-9c4d-4f3d-881a-7e9f447e96a5" targetNamespace="http://schemas.microsoft.com/office/2006/metadata/properties" ma:root="true" ma:fieldsID="0ebe872362ea82d170489b80325a914e" ns2:_="" ns3:_="">
    <xsd:import namespace="84f17460-2ce9-4a13-ba7e-618f50074c06"/>
    <xsd:import namespace="ba394ada-9c4d-4f3d-881a-7e9f447e96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f17460-2ce9-4a13-ba7e-618f50074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Balises d’images" ma:readOnly="false" ma:fieldId="{5cf76f15-5ced-4ddc-b409-7134ff3c332f}" ma:taxonomyMulti="true" ma:sspId="1913a2dd-6951-4a39-aa24-921745c2a7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394ada-9c4d-4f3d-881a-7e9f447e96a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5c9592c2-8559-48b1-9c2e-fbad2026dc9e}" ma:internalName="TaxCatchAll" ma:showField="CatchAllData" ma:web="ba394ada-9c4d-4f3d-881a-7e9f447e96a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4f17460-2ce9-4a13-ba7e-618f50074c06">
      <Terms xmlns="http://schemas.microsoft.com/office/infopath/2007/PartnerControls"/>
    </lcf76f155ced4ddcb4097134ff3c332f>
    <TaxCatchAll xmlns="ba394ada-9c4d-4f3d-881a-7e9f447e96a5" xsi:nil="true"/>
  </documentManagement>
</p:properties>
</file>

<file path=customXml/itemProps1.xml><?xml version="1.0" encoding="utf-8"?>
<ds:datastoreItem xmlns:ds="http://schemas.openxmlformats.org/officeDocument/2006/customXml" ds:itemID="{792112B7-675F-4876-9B67-FE360DED350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90123B3-70F1-497F-9701-24717D563B30}"/>
</file>

<file path=customXml/itemProps3.xml><?xml version="1.0" encoding="utf-8"?>
<ds:datastoreItem xmlns:ds="http://schemas.openxmlformats.org/officeDocument/2006/customXml" ds:itemID="{E0744E35-8DFE-42FB-9B27-EF60FB2821E4}">
  <ds:schemaRefs>
    <ds:schemaRef ds:uri="http://purl.org/dc/elements/1.1/"/>
    <ds:schemaRef ds:uri="http://schemas.microsoft.com/office/2006/metadata/properties"/>
    <ds:schemaRef ds:uri="cfaffce1-5344-4c4f-bfb6-760f0e673929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ea210992-230b-44bf-b9a2-2f8c10b8863d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ENI-ecole-Informatique-Charte_Graphique-v2023</Template>
  <TotalTime>16529</TotalTime>
  <Words>1184</Words>
  <Application>Microsoft Office PowerPoint</Application>
  <PresentationFormat>Grand écran</PresentationFormat>
  <Paragraphs>194</Paragraphs>
  <Slides>21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8" baseType="lpstr">
      <vt:lpstr>Calibri</vt:lpstr>
      <vt:lpstr>Arial</vt:lpstr>
      <vt:lpstr>Consolas</vt:lpstr>
      <vt:lpstr>Segoe UI Light</vt:lpstr>
      <vt:lpstr>Segoe UI</vt:lpstr>
      <vt:lpstr>Times New Roman</vt:lpstr>
      <vt:lpstr>Thème Office</vt:lpstr>
      <vt:lpstr>Java Frameworks Module 10 – Déploiement</vt:lpstr>
      <vt:lpstr>Présentation PowerPoint</vt:lpstr>
      <vt:lpstr>Configuration système</vt:lpstr>
      <vt:lpstr>Configurations des machines de déploiement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 de la formation</dc:title>
  <dc:creator>Nathalie HERVOCHE</dc:creator>
  <cp:lastModifiedBy>Anne-Lise BAILLE</cp:lastModifiedBy>
  <cp:revision>2937</cp:revision>
  <dcterms:created xsi:type="dcterms:W3CDTF">2023-01-06T06:52:31Z</dcterms:created>
  <dcterms:modified xsi:type="dcterms:W3CDTF">2023-10-04T07:10:16Z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f66734b3-83b1-41cc-940e-f23d0c158fc1</vt:lpwstr>
  </property>
  <property fmtid="{D5CDD505-2E9C-101B-9397-08002B2CF9AE}" pid="3" name="ContentTypeId">
    <vt:lpwstr>0x0101004F3EFB5204D723459553F1AE909AB3D0</vt:lpwstr>
  </property>
  <property fmtid="{D5CDD505-2E9C-101B-9397-08002B2CF9AE}" pid="4" name="ArticulateGUID">
    <vt:lpwstr>4C016939-3D63-4BD5-8C4B-0D84325C8D72</vt:lpwstr>
  </property>
  <property fmtid="{D5CDD505-2E9C-101B-9397-08002B2CF9AE}" pid="5" name="ArticulatePath">
    <vt:lpwstr>débuter_powerapps_video_ENI</vt:lpwstr>
  </property>
  <property fmtid="{D5CDD505-2E9C-101B-9397-08002B2CF9AE}" pid="6" name="MediaServiceImageTags">
    <vt:lpwstr/>
  </property>
</Properties>
</file>